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282" r:id="rId2"/>
    <p:sldId id="284" r:id="rId3"/>
    <p:sldId id="285" r:id="rId4"/>
    <p:sldId id="387" r:id="rId5"/>
    <p:sldId id="259" r:id="rId6"/>
    <p:sldId id="335" r:id="rId7"/>
    <p:sldId id="336" r:id="rId8"/>
    <p:sldId id="347" r:id="rId9"/>
    <p:sldId id="392" r:id="rId10"/>
    <p:sldId id="393" r:id="rId11"/>
    <p:sldId id="394" r:id="rId12"/>
    <p:sldId id="395" r:id="rId13"/>
    <p:sldId id="396" r:id="rId14"/>
    <p:sldId id="397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</p:sldIdLst>
  <p:sldSz cx="9144000" cy="5143500" type="screen16x9"/>
  <p:notesSz cx="6858000" cy="9144000"/>
  <p:embeddedFontLst>
    <p:embeddedFont>
      <p:font typeface="Work Sans" panose="020B0604020202020204" charset="0"/>
      <p:regular r:id="rId33"/>
      <p:bold r:id="rId34"/>
      <p:italic r:id="rId35"/>
      <p:boldItalic r:id="rId36"/>
    </p:embeddedFont>
    <p:embeddedFont>
      <p:font typeface="Poppins Black" panose="020B0604020202020204" charset="0"/>
      <p:bold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Lato" panose="020B0604020202020204" charset="0"/>
      <p:regular r:id="rId43"/>
      <p:bold r:id="rId44"/>
      <p:italic r:id="rId45"/>
      <p:boldItalic r:id="rId46"/>
    </p:embeddedFont>
    <p:embeddedFont>
      <p:font typeface="Gentium Plus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900"/>
    <a:srgbClr val="FF9900"/>
    <a:srgbClr val="765F40"/>
    <a:srgbClr val="552525"/>
    <a:srgbClr val="413323"/>
    <a:srgbClr val="32797E"/>
    <a:srgbClr val="FFE7E7"/>
    <a:srgbClr val="FFDDDD"/>
    <a:srgbClr val="000000"/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8AD636-8222-429B-AD39-21D16496E58E}">
  <a:tblStyle styleId="{E58AD636-8222-429B-AD39-21D16496E5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6E3255B-A049-48F4-BE52-6B99E5E3F26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9b13864c70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29b13864c70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81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9b13864c70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29b13864c70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25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5400000">
            <a:off x="6639019" y="1282401"/>
            <a:ext cx="4839511" cy="1360296"/>
            <a:chOff x="-896086" y="3566230"/>
            <a:chExt cx="4839511" cy="1360296"/>
          </a:xfrm>
        </p:grpSpPr>
        <p:sp>
          <p:nvSpPr>
            <p:cNvPr id="59" name="Google Shape;59;p3"/>
            <p:cNvSpPr/>
            <p:nvPr/>
          </p:nvSpPr>
          <p:spPr>
            <a:xfrm>
              <a:off x="2054152" y="397140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328082" y="356623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5400000">
              <a:off x="1555237" y="40172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5400000">
              <a:off x="1769822" y="40192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2956336" y="405612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5400000">
              <a:off x="-569487" y="39900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2413992" y="44763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10800000" flipH="1">
            <a:off x="-428040" y="-455799"/>
            <a:ext cx="4839511" cy="1512696"/>
            <a:chOff x="-102756" y="-608199"/>
            <a:chExt cx="4839511" cy="1512696"/>
          </a:xfrm>
        </p:grpSpPr>
        <p:sp>
          <p:nvSpPr>
            <p:cNvPr id="71" name="Google Shape;71;p3"/>
            <p:cNvSpPr/>
            <p:nvPr/>
          </p:nvSpPr>
          <p:spPr>
            <a:xfrm>
              <a:off x="2847481" y="-126820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47447" y="-24954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96709" y="-50197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95088" y="-50197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247" y="-608199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38213" y="436865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558502" y="-23740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43929" y="-4470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5400000">
              <a:off x="2348566" y="-81018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5400000">
              <a:off x="2563152" y="-78991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rot="10800000">
              <a:off x="3749665" y="-4209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 rot="5400000">
              <a:off x="223843" y="-108172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 rot="10800000">
              <a:off x="3207321" y="378134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84" name="Google Shape;84;p3"/>
          <p:cNvGrpSpPr/>
          <p:nvPr/>
        </p:nvGrpSpPr>
        <p:grpSpPr>
          <a:xfrm rot="10800000" flipH="1">
            <a:off x="5995392" y="4133917"/>
            <a:ext cx="2415956" cy="1197379"/>
            <a:chOff x="5842992" y="4256800"/>
            <a:chExt cx="2415956" cy="1197379"/>
          </a:xfrm>
        </p:grpSpPr>
        <p:sp>
          <p:nvSpPr>
            <p:cNvPr id="85" name="Google Shape;85;p3"/>
            <p:cNvSpPr/>
            <p:nvPr/>
          </p:nvSpPr>
          <p:spPr>
            <a:xfrm>
              <a:off x="7055477" y="4775445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10800000">
              <a:off x="6211980" y="4455743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10800000">
              <a:off x="6616236" y="4256800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5400000">
              <a:off x="6681588" y="4448839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10800000">
              <a:off x="5842992" y="4510745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-476061" y="2663361"/>
            <a:ext cx="2953471" cy="2972750"/>
            <a:chOff x="-476061" y="2663361"/>
            <a:chExt cx="2953471" cy="2972750"/>
          </a:xfrm>
        </p:grpSpPr>
        <p:sp>
          <p:nvSpPr>
            <p:cNvPr id="91" name="Google Shape;91;p3"/>
            <p:cNvSpPr/>
            <p:nvPr/>
          </p:nvSpPr>
          <p:spPr>
            <a:xfrm>
              <a:off x="154117" y="4264072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379" y="4539614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758" y="4539614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68068" y="4637675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44884" y="5026676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65173" y="43524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 rot="5400000">
              <a:off x="1495763" y="4584994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 rot="5400000">
              <a:off x="1710349" y="458702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6323" y="36785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-380485" y="3128541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5400000">
              <a:off x="-149462" y="294841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02" name="Google Shape;102;p3"/>
          <p:cNvSpPr/>
          <p:nvPr/>
        </p:nvSpPr>
        <p:spPr>
          <a:xfrm rot="5400000" flipH="1">
            <a:off x="6787186" y="4317093"/>
            <a:ext cx="987090" cy="256903"/>
          </a:xfrm>
          <a:custGeom>
            <a:avLst/>
            <a:gdLst/>
            <a:ahLst/>
            <a:cxnLst/>
            <a:rect l="l" t="t" r="r" b="b"/>
            <a:pathLst>
              <a:path w="512" h="133" extrusionOk="0">
                <a:moveTo>
                  <a:pt x="150" y="133"/>
                </a:moveTo>
                <a:cubicBezTo>
                  <a:pt x="446" y="133"/>
                  <a:pt x="446" y="133"/>
                  <a:pt x="446" y="133"/>
                </a:cubicBezTo>
                <a:cubicBezTo>
                  <a:pt x="483" y="133"/>
                  <a:pt x="512" y="103"/>
                  <a:pt x="512" y="67"/>
                </a:cubicBezTo>
                <a:cubicBezTo>
                  <a:pt x="512" y="67"/>
                  <a:pt x="512" y="67"/>
                  <a:pt x="512" y="67"/>
                </a:cubicBezTo>
                <a:cubicBezTo>
                  <a:pt x="512" y="30"/>
                  <a:pt x="483" y="0"/>
                  <a:pt x="44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02"/>
                  <a:pt x="29" y="131"/>
                  <a:pt x="64" y="133"/>
                </a:cubicBezTo>
                <a:cubicBezTo>
                  <a:pt x="66" y="133"/>
                  <a:pt x="66" y="133"/>
                  <a:pt x="66" y="133"/>
                </a:cubicBezTo>
              </a:path>
            </a:pathLst>
          </a:custGeom>
          <a:noFill/>
          <a:ln w="142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456600" y="768750"/>
            <a:ext cx="8230800" cy="3606000"/>
          </a:xfrm>
          <a:prstGeom prst="roundRect">
            <a:avLst>
              <a:gd name="adj" fmla="val 6124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964425" y="2234575"/>
            <a:ext cx="72639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6576225" y="131867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3160725" y="33497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9"/>
          <p:cNvGrpSpPr/>
          <p:nvPr/>
        </p:nvGrpSpPr>
        <p:grpSpPr>
          <a:xfrm rot="5400000">
            <a:off x="-1987069" y="2537616"/>
            <a:ext cx="4839511" cy="1360296"/>
            <a:chOff x="-896086" y="3566230"/>
            <a:chExt cx="4839511" cy="1360296"/>
          </a:xfrm>
        </p:grpSpPr>
        <p:sp>
          <p:nvSpPr>
            <p:cNvPr id="218" name="Google Shape;218;p9"/>
            <p:cNvSpPr/>
            <p:nvPr/>
          </p:nvSpPr>
          <p:spPr>
            <a:xfrm>
              <a:off x="2054152" y="397140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rgbClr val="9E7F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-328082" y="356623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rot="5400000">
              <a:off x="1555237" y="40172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5400000">
              <a:off x="1769822" y="40192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rot="10800000">
              <a:off x="2956336" y="405612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5400000">
              <a:off x="-569487" y="39900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rot="10800000">
              <a:off x="2413992" y="44763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229" name="Google Shape;229;p9"/>
          <p:cNvGrpSpPr/>
          <p:nvPr/>
        </p:nvGrpSpPr>
        <p:grpSpPr>
          <a:xfrm rot="10800000" flipH="1">
            <a:off x="4907107" y="4123415"/>
            <a:ext cx="4839511" cy="1360296"/>
            <a:chOff x="-102756" y="-455799"/>
            <a:chExt cx="4839511" cy="1360296"/>
          </a:xfrm>
        </p:grpSpPr>
        <p:sp>
          <p:nvSpPr>
            <p:cNvPr id="230" name="Google Shape;230;p9"/>
            <p:cNvSpPr/>
            <p:nvPr/>
          </p:nvSpPr>
          <p:spPr>
            <a:xfrm>
              <a:off x="2847481" y="-126820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947447" y="-24954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96709" y="-50197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5088" y="-50197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65247" y="-455799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1038213" y="436865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1558502" y="-23740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43929" y="-4470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 rot="5400000">
              <a:off x="2348566" y="-81018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 rot="5400000">
              <a:off x="2563152" y="-78991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 rot="10800000">
              <a:off x="3749665" y="-4209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rot="5400000">
              <a:off x="223843" y="-108172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 rot="10800000">
              <a:off x="3207321" y="378134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243" name="Google Shape;243;p9"/>
          <p:cNvGrpSpPr/>
          <p:nvPr/>
        </p:nvGrpSpPr>
        <p:grpSpPr>
          <a:xfrm rot="10800000">
            <a:off x="927714" y="-608199"/>
            <a:ext cx="8735009" cy="2972750"/>
            <a:chOff x="-476061" y="2171778"/>
            <a:chExt cx="8735009" cy="2972750"/>
          </a:xfrm>
        </p:grpSpPr>
        <p:sp>
          <p:nvSpPr>
            <p:cNvPr id="244" name="Google Shape;244;p9"/>
            <p:cNvSpPr/>
            <p:nvPr/>
          </p:nvSpPr>
          <p:spPr>
            <a:xfrm flipH="1">
              <a:off x="5842992" y="4436262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758" y="4048031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68068" y="4146092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 rot="5400000">
              <a:off x="1495763" y="40934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 rot="5400000">
              <a:off x="1710349" y="40954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 rot="10800000" flipH="1">
              <a:off x="7558498" y="411656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 rot="10800000" flipH="1">
              <a:off x="6498614" y="3917617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 rot="-5400000" flipH="1">
              <a:off x="7289064" y="41096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 rot="10800000" flipH="1">
              <a:off x="7762972" y="41715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76323" y="31869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 rot="-5400000">
              <a:off x="-380485" y="263695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 rot="5400000">
              <a:off x="-149462" y="2456831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60" name="Google Shape;260;p9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456600" y="768750"/>
            <a:ext cx="8230800" cy="3606000"/>
          </a:xfrm>
          <a:prstGeom prst="roundRect">
            <a:avLst>
              <a:gd name="adj" fmla="val 6124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262" name="Google Shape;262;p9"/>
          <p:cNvSpPr txBox="1">
            <a:spLocks noGrp="1"/>
          </p:cNvSpPr>
          <p:nvPr>
            <p:ph type="title"/>
          </p:nvPr>
        </p:nvSpPr>
        <p:spPr>
          <a:xfrm>
            <a:off x="2135550" y="16061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subTitle" idx="1"/>
          </p:nvPr>
        </p:nvSpPr>
        <p:spPr>
          <a:xfrm>
            <a:off x="2135550" y="2866188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5"/>
          <p:cNvGrpSpPr/>
          <p:nvPr/>
        </p:nvGrpSpPr>
        <p:grpSpPr>
          <a:xfrm rot="-5400000" flipH="1">
            <a:off x="-2332836" y="1282401"/>
            <a:ext cx="4839511" cy="1360296"/>
            <a:chOff x="-896086" y="3566230"/>
            <a:chExt cx="4839511" cy="1360296"/>
          </a:xfrm>
        </p:grpSpPr>
        <p:sp>
          <p:nvSpPr>
            <p:cNvPr id="405" name="Google Shape;405;p15"/>
            <p:cNvSpPr/>
            <p:nvPr/>
          </p:nvSpPr>
          <p:spPr>
            <a:xfrm>
              <a:off x="2054152" y="397140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-328082" y="356623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 rot="5400000">
              <a:off x="1555237" y="40172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 rot="5400000">
              <a:off x="1769822" y="40192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 rot="10800000">
              <a:off x="2956336" y="405612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 rot="5400000">
              <a:off x="-569487" y="39900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 rot="10800000">
              <a:off x="2413992" y="44763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16" name="Google Shape;416;p15"/>
          <p:cNvGrpSpPr/>
          <p:nvPr/>
        </p:nvGrpSpPr>
        <p:grpSpPr>
          <a:xfrm rot="10800000">
            <a:off x="4734223" y="-455799"/>
            <a:ext cx="4839511" cy="1512696"/>
            <a:chOff x="-102756" y="-608199"/>
            <a:chExt cx="4839511" cy="1512696"/>
          </a:xfrm>
        </p:grpSpPr>
        <p:sp>
          <p:nvSpPr>
            <p:cNvPr id="417" name="Google Shape;417;p15"/>
            <p:cNvSpPr/>
            <p:nvPr/>
          </p:nvSpPr>
          <p:spPr>
            <a:xfrm>
              <a:off x="2847481" y="-126820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947447" y="-24954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796709" y="-50197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795088" y="-50197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465247" y="-608199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1038213" y="436865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1558502" y="-23740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43929" y="-4470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 rot="5400000">
              <a:off x="2348566" y="-81018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5400000">
              <a:off x="2563152" y="-78991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 rot="10800000">
              <a:off x="3749665" y="-4209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 rot="5400000">
              <a:off x="223843" y="-108172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0800000">
              <a:off x="3207321" y="378134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 rot="10800000">
            <a:off x="734346" y="4133917"/>
            <a:ext cx="2415956" cy="1197379"/>
            <a:chOff x="5842992" y="4256800"/>
            <a:chExt cx="2415956" cy="1197379"/>
          </a:xfrm>
        </p:grpSpPr>
        <p:sp>
          <p:nvSpPr>
            <p:cNvPr id="431" name="Google Shape;431;p15"/>
            <p:cNvSpPr/>
            <p:nvPr/>
          </p:nvSpPr>
          <p:spPr>
            <a:xfrm>
              <a:off x="7055477" y="4775445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10800000">
              <a:off x="6211980" y="4455743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 rot="10800000">
              <a:off x="6616236" y="4256800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 rot="5400000">
              <a:off x="6681588" y="4448839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10800000">
              <a:off x="5842992" y="4510745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 flipH="1">
            <a:off x="6668284" y="2663361"/>
            <a:ext cx="2953471" cy="2972750"/>
            <a:chOff x="-476061" y="2663361"/>
            <a:chExt cx="2953471" cy="2972750"/>
          </a:xfrm>
        </p:grpSpPr>
        <p:sp>
          <p:nvSpPr>
            <p:cNvPr id="437" name="Google Shape;437;p15"/>
            <p:cNvSpPr/>
            <p:nvPr/>
          </p:nvSpPr>
          <p:spPr>
            <a:xfrm>
              <a:off x="154117" y="4264072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3379" y="4539614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758" y="4539614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368068" y="4637675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244884" y="5026676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765173" y="43524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 rot="5400000">
              <a:off x="1495763" y="4584994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5400000">
              <a:off x="1710349" y="458702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76323" y="36785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-380485" y="3128541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5400000">
              <a:off x="-149462" y="294841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448" name="Google Shape;448;p15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449" name="Google Shape;449;p15"/>
          <p:cNvSpPr/>
          <p:nvPr/>
        </p:nvSpPr>
        <p:spPr>
          <a:xfrm>
            <a:off x="456600" y="768750"/>
            <a:ext cx="8230800" cy="3606000"/>
          </a:xfrm>
          <a:prstGeom prst="roundRect">
            <a:avLst>
              <a:gd name="adj" fmla="val 6124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450" name="Google Shape;450;p15"/>
          <p:cNvSpPr txBox="1">
            <a:spLocks noGrp="1"/>
          </p:cNvSpPr>
          <p:nvPr>
            <p:ph type="title"/>
          </p:nvPr>
        </p:nvSpPr>
        <p:spPr>
          <a:xfrm>
            <a:off x="964425" y="2234575"/>
            <a:ext cx="72639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1" name="Google Shape;451;p15"/>
          <p:cNvSpPr txBox="1">
            <a:spLocks noGrp="1"/>
          </p:cNvSpPr>
          <p:nvPr>
            <p:ph type="title" idx="2" hasCustomPrompt="1"/>
          </p:nvPr>
        </p:nvSpPr>
        <p:spPr>
          <a:xfrm>
            <a:off x="3770325" y="131867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2062575" y="33497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32"/>
          <p:cNvGrpSpPr/>
          <p:nvPr/>
        </p:nvGrpSpPr>
        <p:grpSpPr>
          <a:xfrm rot="-5400000">
            <a:off x="8446907" y="376007"/>
            <a:ext cx="1810963" cy="1201351"/>
            <a:chOff x="1158260" y="4208762"/>
            <a:chExt cx="1810963" cy="1201351"/>
          </a:xfrm>
        </p:grpSpPr>
        <p:sp>
          <p:nvSpPr>
            <p:cNvPr id="870" name="Google Shape;870;p32"/>
            <p:cNvSpPr/>
            <p:nvPr/>
          </p:nvSpPr>
          <p:spPr>
            <a:xfrm rot="-5400000" flipH="1">
              <a:off x="1088945" y="4788116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 rot="-5400000">
              <a:off x="1484859" y="424308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 rot="-5400000">
              <a:off x="2502827" y="4054709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 rot="10800000">
              <a:off x="2009172" y="4208762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 flipH="1">
              <a:off x="1378471" y="4304809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875" name="Google Shape;875;p32"/>
          <p:cNvGrpSpPr/>
          <p:nvPr/>
        </p:nvGrpSpPr>
        <p:grpSpPr>
          <a:xfrm>
            <a:off x="-396146" y="2861968"/>
            <a:ext cx="1154036" cy="2903289"/>
            <a:chOff x="-431499" y="2095578"/>
            <a:chExt cx="1154036" cy="2903289"/>
          </a:xfrm>
        </p:grpSpPr>
        <p:sp>
          <p:nvSpPr>
            <p:cNvPr id="876" name="Google Shape;876;p32"/>
            <p:cNvSpPr/>
            <p:nvPr/>
          </p:nvSpPr>
          <p:spPr>
            <a:xfrm rot="-5400000" flipH="1">
              <a:off x="-44524" y="356078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 rot="-5400000" flipH="1">
              <a:off x="-213902" y="4017662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 rot="-5400000" flipH="1">
              <a:off x="-621137" y="4260576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 rot="5400000">
              <a:off x="-85040" y="3337500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 rot="5400000" flipH="1">
              <a:off x="-597512" y="256075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 rot="10800000" flipH="1">
              <a:off x="74119" y="275876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882" name="Google Shape;882;p32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883" name="Google Shape;883;p32"/>
          <p:cNvSpPr/>
          <p:nvPr/>
        </p:nvSpPr>
        <p:spPr>
          <a:xfrm>
            <a:off x="456600" y="410900"/>
            <a:ext cx="8230800" cy="4321800"/>
          </a:xfrm>
          <a:prstGeom prst="roundRect">
            <a:avLst>
              <a:gd name="adj" fmla="val 9805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3"/>
          <p:cNvSpPr/>
          <p:nvPr/>
        </p:nvSpPr>
        <p:spPr>
          <a:xfrm>
            <a:off x="8375" y="8375"/>
            <a:ext cx="9144000" cy="5143500"/>
          </a:xfrm>
          <a:prstGeom prst="rect">
            <a:avLst/>
          </a:prstGeom>
          <a:solidFill>
            <a:srgbClr val="F7F4E7">
              <a:alpha val="46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Work Sans"/>
              <a:cs typeface="Arial" panose="020B0604020202020204" pitchFamily="34" charset="0"/>
              <a:sym typeface="Work Sans"/>
            </a:endParaRPr>
          </a:p>
        </p:txBody>
      </p:sp>
      <p:sp>
        <p:nvSpPr>
          <p:cNvPr id="886" name="Google Shape;886;p33"/>
          <p:cNvSpPr/>
          <p:nvPr/>
        </p:nvSpPr>
        <p:spPr>
          <a:xfrm>
            <a:off x="456600" y="768750"/>
            <a:ext cx="8230800" cy="3606000"/>
          </a:xfrm>
          <a:prstGeom prst="roundRect">
            <a:avLst>
              <a:gd name="adj" fmla="val 6124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grpSp>
        <p:nvGrpSpPr>
          <p:cNvPr id="887" name="Google Shape;887;p33"/>
          <p:cNvGrpSpPr/>
          <p:nvPr/>
        </p:nvGrpSpPr>
        <p:grpSpPr>
          <a:xfrm flipH="1">
            <a:off x="5345219" y="-587049"/>
            <a:ext cx="4839511" cy="1360296"/>
            <a:chOff x="-896086" y="3566230"/>
            <a:chExt cx="4839511" cy="1360296"/>
          </a:xfrm>
        </p:grpSpPr>
        <p:sp>
          <p:nvSpPr>
            <p:cNvPr id="888" name="Google Shape;888;p33"/>
            <p:cNvSpPr/>
            <p:nvPr/>
          </p:nvSpPr>
          <p:spPr>
            <a:xfrm>
              <a:off x="2054152" y="3971408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54117" y="3772489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3379" y="4048031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rgbClr val="9E7F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-328082" y="3566230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244884" y="4535093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765173" y="3860825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 rot="5400000">
              <a:off x="1555237" y="4017211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 rot="5400000">
              <a:off x="1769822" y="4019237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 rot="10800000">
              <a:off x="2956336" y="405612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 rot="5400000">
              <a:off x="-569487" y="3990056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 rot="10800000">
              <a:off x="2413992" y="447636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899" name="Google Shape;899;p33"/>
          <p:cNvGrpSpPr/>
          <p:nvPr/>
        </p:nvGrpSpPr>
        <p:grpSpPr>
          <a:xfrm rot="-5400000">
            <a:off x="6615644" y="2733501"/>
            <a:ext cx="4839511" cy="1360296"/>
            <a:chOff x="-102756" y="-455799"/>
            <a:chExt cx="4839511" cy="1360296"/>
          </a:xfrm>
        </p:grpSpPr>
        <p:sp>
          <p:nvSpPr>
            <p:cNvPr id="900" name="Google Shape;900;p33"/>
            <p:cNvSpPr/>
            <p:nvPr/>
          </p:nvSpPr>
          <p:spPr>
            <a:xfrm>
              <a:off x="2847481" y="-126820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947447" y="-24954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96709" y="-50197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795088" y="-50197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465247" y="-455799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038213" y="436865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558502" y="-23740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43929" y="-44702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 rot="5400000">
              <a:off x="2348566" y="-81018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 rot="5400000">
              <a:off x="2563152" y="-78991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 rot="10800000">
              <a:off x="3749665" y="-42099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 rot="5400000">
              <a:off x="223843" y="-108172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 rot="10800000">
              <a:off x="3207321" y="378134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13" name="Google Shape;913;p33"/>
          <p:cNvGrpSpPr/>
          <p:nvPr/>
        </p:nvGrpSpPr>
        <p:grpSpPr>
          <a:xfrm rot="10800000" flipH="1">
            <a:off x="-377172" y="4064170"/>
            <a:ext cx="2415956" cy="1197379"/>
            <a:chOff x="5842992" y="4256800"/>
            <a:chExt cx="2415956" cy="1197379"/>
          </a:xfrm>
        </p:grpSpPr>
        <p:sp>
          <p:nvSpPr>
            <p:cNvPr id="914" name="Google Shape;914;p33"/>
            <p:cNvSpPr/>
            <p:nvPr/>
          </p:nvSpPr>
          <p:spPr>
            <a:xfrm>
              <a:off x="7055477" y="4775445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 rot="10800000">
              <a:off x="6211980" y="4455743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 rot="10800000">
              <a:off x="6616236" y="4256800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 rot="5400000">
              <a:off x="6681588" y="4448839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 rot="10800000">
              <a:off x="5842992" y="4510745"/>
              <a:ext cx="495976" cy="126425"/>
            </a:xfrm>
            <a:custGeom>
              <a:avLst/>
              <a:gdLst/>
              <a:ahLst/>
              <a:cxnLst/>
              <a:rect l="l" t="t" r="r" b="b"/>
              <a:pathLst>
                <a:path w="257" h="66" extrusionOk="0">
                  <a:moveTo>
                    <a:pt x="12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2" y="0"/>
                    <a:pt x="257" y="15"/>
                    <a:pt x="257" y="33"/>
                  </a:cubicBezTo>
                  <a:cubicBezTo>
                    <a:pt x="257" y="33"/>
                    <a:pt x="257" y="33"/>
                    <a:pt x="257" y="33"/>
                  </a:cubicBezTo>
                  <a:cubicBezTo>
                    <a:pt x="257" y="51"/>
                    <a:pt x="242" y="66"/>
                    <a:pt x="224" y="66"/>
                  </a:cubicBezTo>
                  <a:cubicBezTo>
                    <a:pt x="169" y="66"/>
                    <a:pt x="169" y="66"/>
                    <a:pt x="169" y="66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19" name="Google Shape;919;p33"/>
          <p:cNvGrpSpPr/>
          <p:nvPr/>
        </p:nvGrpSpPr>
        <p:grpSpPr>
          <a:xfrm rot="5400000">
            <a:off x="-421036" y="-391364"/>
            <a:ext cx="2953471" cy="2972750"/>
            <a:chOff x="-476061" y="2663361"/>
            <a:chExt cx="2953471" cy="2972750"/>
          </a:xfrm>
        </p:grpSpPr>
        <p:sp>
          <p:nvSpPr>
            <p:cNvPr id="920" name="Google Shape;920;p33"/>
            <p:cNvSpPr/>
            <p:nvPr/>
          </p:nvSpPr>
          <p:spPr>
            <a:xfrm>
              <a:off x="154117" y="4264072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3379" y="4539614"/>
              <a:ext cx="150738" cy="34848"/>
            </a:xfrm>
            <a:custGeom>
              <a:avLst/>
              <a:gdLst/>
              <a:ahLst/>
              <a:cxnLst/>
              <a:rect l="l" t="t" r="r" b="b"/>
              <a:pathLst>
                <a:path w="78" h="18" extrusionOk="0">
                  <a:moveTo>
                    <a:pt x="0" y="18"/>
                  </a:moveTo>
                  <a:cubicBezTo>
                    <a:pt x="12" y="7"/>
                    <a:pt x="29" y="0"/>
                    <a:pt x="46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58" y="4539614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368068" y="4637675"/>
              <a:ext cx="331462" cy="998436"/>
            </a:xfrm>
            <a:custGeom>
              <a:avLst/>
              <a:gdLst/>
              <a:ahLst/>
              <a:cxnLst/>
              <a:rect l="l" t="t" r="r" b="b"/>
              <a:pathLst>
                <a:path w="172" h="518" extrusionOk="0">
                  <a:moveTo>
                    <a:pt x="172" y="202"/>
                  </a:moveTo>
                  <a:cubicBezTo>
                    <a:pt x="172" y="446"/>
                    <a:pt x="172" y="446"/>
                    <a:pt x="172" y="446"/>
                  </a:cubicBezTo>
                  <a:cubicBezTo>
                    <a:pt x="172" y="486"/>
                    <a:pt x="140" y="518"/>
                    <a:pt x="100" y="518"/>
                  </a:cubicBezTo>
                  <a:cubicBezTo>
                    <a:pt x="72" y="518"/>
                    <a:pt x="72" y="518"/>
                    <a:pt x="72" y="518"/>
                  </a:cubicBezTo>
                  <a:cubicBezTo>
                    <a:pt x="32" y="518"/>
                    <a:pt x="0" y="486"/>
                    <a:pt x="0" y="44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0" y="0"/>
                    <a:pt x="172" y="33"/>
                    <a:pt x="172" y="72"/>
                  </a:cubicBezTo>
                  <a:cubicBezTo>
                    <a:pt x="172" y="89"/>
                    <a:pt x="172" y="89"/>
                    <a:pt x="172" y="89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244884" y="5026676"/>
              <a:ext cx="987090" cy="256903"/>
            </a:xfrm>
            <a:custGeom>
              <a:avLst/>
              <a:gdLst/>
              <a:ahLst/>
              <a:cxnLst/>
              <a:rect l="l" t="t" r="r" b="b"/>
              <a:pathLst>
                <a:path w="512" h="133" extrusionOk="0">
                  <a:moveTo>
                    <a:pt x="150" y="133"/>
                  </a:moveTo>
                  <a:cubicBezTo>
                    <a:pt x="446" y="133"/>
                    <a:pt x="446" y="133"/>
                    <a:pt x="446" y="133"/>
                  </a:cubicBezTo>
                  <a:cubicBezTo>
                    <a:pt x="483" y="133"/>
                    <a:pt x="512" y="103"/>
                    <a:pt x="512" y="67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2" y="30"/>
                    <a:pt x="483" y="0"/>
                    <a:pt x="44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02"/>
                    <a:pt x="29" y="131"/>
                    <a:pt x="64" y="133"/>
                  </a:cubicBezTo>
                  <a:cubicBezTo>
                    <a:pt x="66" y="133"/>
                    <a:pt x="66" y="133"/>
                    <a:pt x="66" y="133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765173" y="43524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 rot="5400000">
              <a:off x="1495763" y="4584994"/>
              <a:ext cx="202605" cy="730188"/>
            </a:xfrm>
            <a:custGeom>
              <a:avLst/>
              <a:gdLst/>
              <a:ahLst/>
              <a:cxnLst/>
              <a:rect l="l" t="t" r="r" b="b"/>
              <a:pathLst>
                <a:path w="105" h="379" extrusionOk="0">
                  <a:moveTo>
                    <a:pt x="105" y="189"/>
                  </a:moveTo>
                  <a:cubicBezTo>
                    <a:pt x="105" y="326"/>
                    <a:pt x="105" y="326"/>
                    <a:pt x="105" y="326"/>
                  </a:cubicBezTo>
                  <a:cubicBezTo>
                    <a:pt x="105" y="355"/>
                    <a:pt x="81" y="379"/>
                    <a:pt x="52" y="379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23" y="379"/>
                    <a:pt x="0" y="355"/>
                    <a:pt x="0" y="3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105" y="81"/>
                    <a:pt x="105" y="81"/>
                  </a:cubicBezTo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 rot="5400000">
              <a:off x="1710349" y="4587020"/>
              <a:ext cx="380086" cy="1154036"/>
            </a:xfrm>
            <a:custGeom>
              <a:avLst/>
              <a:gdLst/>
              <a:ahLst/>
              <a:cxnLst/>
              <a:rect l="l" t="t" r="r" b="b"/>
              <a:pathLst>
                <a:path w="197" h="599" extrusionOk="0">
                  <a:moveTo>
                    <a:pt x="125" y="599"/>
                  </a:moveTo>
                  <a:cubicBezTo>
                    <a:pt x="71" y="599"/>
                    <a:pt x="71" y="599"/>
                    <a:pt x="71" y="599"/>
                  </a:cubicBezTo>
                  <a:cubicBezTo>
                    <a:pt x="32" y="599"/>
                    <a:pt x="0" y="567"/>
                    <a:pt x="0" y="52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65" y="0"/>
                    <a:pt x="197" y="32"/>
                    <a:pt x="197" y="72"/>
                  </a:cubicBezTo>
                  <a:cubicBezTo>
                    <a:pt x="197" y="527"/>
                    <a:pt x="197" y="527"/>
                    <a:pt x="197" y="527"/>
                  </a:cubicBezTo>
                  <a:cubicBezTo>
                    <a:pt x="197" y="567"/>
                    <a:pt x="165" y="599"/>
                    <a:pt x="125" y="599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76323" y="3678508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 rot="-5400000">
              <a:off x="-380485" y="3128541"/>
              <a:ext cx="1203471" cy="273111"/>
            </a:xfrm>
            <a:custGeom>
              <a:avLst/>
              <a:gdLst/>
              <a:ahLst/>
              <a:cxnLst/>
              <a:rect l="l" t="t" r="r" b="b"/>
              <a:pathLst>
                <a:path w="624" h="142" extrusionOk="0">
                  <a:moveTo>
                    <a:pt x="276" y="0"/>
                  </a:moveTo>
                  <a:cubicBezTo>
                    <a:pt x="554" y="0"/>
                    <a:pt x="554" y="0"/>
                    <a:pt x="554" y="0"/>
                  </a:cubicBezTo>
                  <a:cubicBezTo>
                    <a:pt x="593" y="0"/>
                    <a:pt x="624" y="32"/>
                    <a:pt x="624" y="71"/>
                  </a:cubicBezTo>
                  <a:cubicBezTo>
                    <a:pt x="624" y="71"/>
                    <a:pt x="624" y="71"/>
                    <a:pt x="624" y="71"/>
                  </a:cubicBezTo>
                  <a:cubicBezTo>
                    <a:pt x="624" y="110"/>
                    <a:pt x="593" y="142"/>
                    <a:pt x="554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29" y="142"/>
                    <a:pt x="13" y="135"/>
                    <a:pt x="0" y="124"/>
                  </a:cubicBezTo>
                </a:path>
              </a:pathLst>
            </a:custGeom>
            <a:noFill/>
            <a:ln w="1427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 rot="5400000">
              <a:off x="-149462" y="2948414"/>
              <a:ext cx="131288" cy="784485"/>
            </a:xfrm>
            <a:custGeom>
              <a:avLst/>
              <a:gdLst/>
              <a:ahLst/>
              <a:cxnLst/>
              <a:rect l="l" t="t" r="r" b="b"/>
              <a:pathLst>
                <a:path w="68" h="407" extrusionOk="0">
                  <a:moveTo>
                    <a:pt x="34" y="407"/>
                  </a:moveTo>
                  <a:cubicBezTo>
                    <a:pt x="34" y="407"/>
                    <a:pt x="34" y="407"/>
                    <a:pt x="34" y="407"/>
                  </a:cubicBezTo>
                  <a:cubicBezTo>
                    <a:pt x="16" y="407"/>
                    <a:pt x="0" y="392"/>
                    <a:pt x="0" y="37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ubicBezTo>
                    <a:pt x="68" y="373"/>
                    <a:pt x="68" y="373"/>
                    <a:pt x="68" y="373"/>
                  </a:cubicBezTo>
                  <a:cubicBezTo>
                    <a:pt x="68" y="392"/>
                    <a:pt x="53" y="407"/>
                    <a:pt x="34" y="407"/>
                  </a:cubicBezTo>
                  <a:close/>
                </a:path>
              </a:pathLst>
            </a:custGeom>
            <a:noFill/>
            <a:ln w="142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931" name="Google Shape;931;p33"/>
          <p:cNvSpPr/>
          <p:nvPr/>
        </p:nvSpPr>
        <p:spPr>
          <a:xfrm rot="10800000">
            <a:off x="1678711" y="4886600"/>
            <a:ext cx="987090" cy="256903"/>
          </a:xfrm>
          <a:custGeom>
            <a:avLst/>
            <a:gdLst/>
            <a:ahLst/>
            <a:cxnLst/>
            <a:rect l="l" t="t" r="r" b="b"/>
            <a:pathLst>
              <a:path w="512" h="133" extrusionOk="0">
                <a:moveTo>
                  <a:pt x="150" y="133"/>
                </a:moveTo>
                <a:cubicBezTo>
                  <a:pt x="446" y="133"/>
                  <a:pt x="446" y="133"/>
                  <a:pt x="446" y="133"/>
                </a:cubicBezTo>
                <a:cubicBezTo>
                  <a:pt x="483" y="133"/>
                  <a:pt x="512" y="103"/>
                  <a:pt x="512" y="67"/>
                </a:cubicBezTo>
                <a:cubicBezTo>
                  <a:pt x="512" y="67"/>
                  <a:pt x="512" y="67"/>
                  <a:pt x="512" y="67"/>
                </a:cubicBezTo>
                <a:cubicBezTo>
                  <a:pt x="512" y="30"/>
                  <a:pt x="483" y="0"/>
                  <a:pt x="44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02"/>
                  <a:pt x="29" y="131"/>
                  <a:pt x="64" y="133"/>
                </a:cubicBezTo>
                <a:cubicBezTo>
                  <a:pt x="66" y="133"/>
                  <a:pt x="66" y="133"/>
                  <a:pt x="66" y="133"/>
                </a:cubicBezTo>
              </a:path>
            </a:pathLst>
          </a:custGeom>
          <a:noFill/>
          <a:ln w="142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entium Plus"/>
              <a:buNone/>
              <a:defRPr sz="3500" b="1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61" r:id="rId5"/>
    <p:sldLayoutId id="2147483678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27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730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730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58;p45"/>
          <p:cNvSpPr txBox="1">
            <a:spLocks/>
          </p:cNvSpPr>
          <p:nvPr/>
        </p:nvSpPr>
        <p:spPr>
          <a:xfrm>
            <a:off x="462394" y="1177137"/>
            <a:ext cx="8219209" cy="19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4000" smtClean="0"/>
              <a:t>NHIỆT LIỆT CHÀO MỪNG </a:t>
            </a:r>
            <a:br>
              <a:rPr lang="en-US" sz="4000" smtClean="0"/>
            </a:br>
            <a:r>
              <a:rPr lang="en-US" sz="4000" smtClean="0"/>
              <a:t>CÁC EM ĐẾN VỚI BÀI HỌC MỚI!</a:t>
            </a:r>
            <a:endParaRPr lang="en-US" sz="4000">
              <a:solidFill>
                <a:schemeClr val="accent1"/>
              </a:solidFill>
            </a:endParaRPr>
          </a:p>
        </p:txBody>
      </p:sp>
      <p:sp>
        <p:nvSpPr>
          <p:cNvPr id="3" name="Google Shape;456;p45"/>
          <p:cNvSpPr/>
          <p:nvPr/>
        </p:nvSpPr>
        <p:spPr>
          <a:xfrm>
            <a:off x="3053742" y="3312761"/>
            <a:ext cx="3036511" cy="475989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28575"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chemeClr val="accent6"/>
                </a:solidFill>
              </a:rPr>
              <a:t>Tin học 8 – Cánh diều</a:t>
            </a:r>
            <a:endParaRPr sz="2000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9498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1556" y="1816100"/>
            <a:ext cx="4470399" cy="2925076"/>
            <a:chOff x="3791500" y="2588904"/>
            <a:chExt cx="4470399" cy="2925076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3791500" y="2588904"/>
              <a:ext cx="4470399" cy="2520123"/>
            </a:xfrm>
            <a:prstGeom prst="wedgeRoundRectCallout">
              <a:avLst>
                <a:gd name="adj1" fmla="val -45483"/>
                <a:gd name="adj2" fmla="val 61685"/>
                <a:gd name="adj3" fmla="val 16667"/>
              </a:avLst>
            </a:prstGeom>
            <a:solidFill>
              <a:schemeClr val="accent6"/>
            </a:solidFill>
            <a:ln w="28575">
              <a:solidFill>
                <a:srgbClr val="D58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Ở lớp 6, em đã biết một mẫu mô tả cấu trúc rẽ nhánh đầy đủ như ở Hình 3a. Em hãy thể hiện mô tả cấu trúc rẽ nhánh ở Hình 3b bằng một khối lệnh trong </a:t>
              </a:r>
              <a:r>
                <a:rPr lang="vi-VN" sz="2000" b="1">
                  <a:solidFill>
                    <a:srgbClr val="000000"/>
                  </a:solidFill>
                  <a:latin typeface="Arial (Body)"/>
                </a:rPr>
                <a:t>Scratch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.</a:t>
              </a:r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898329">
              <a:off x="7353339" y="4624121"/>
              <a:ext cx="628091" cy="88985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8057" y="687207"/>
            <a:ext cx="7927886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thông tin mục 1, quan sát Hình 1 - 3 và thực hành trên máy tính Hoạt động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SGK tr. 93.</a:t>
            </a:r>
            <a:endParaRPr lang="vi-VN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356" y="231480"/>
            <a:ext cx="2956693" cy="553998"/>
            <a:chOff x="510407" y="-414200"/>
            <a:chExt cx="2956693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 đôi</a:t>
              </a:r>
              <a:endParaRPr lang="vi-VN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42237" r="57813" b="2952"/>
          <a:stretch/>
        </p:blipFill>
        <p:spPr>
          <a:xfrm>
            <a:off x="6128303" y="1295619"/>
            <a:ext cx="1904623" cy="1601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5" t="42571" r="9532" b="2618"/>
          <a:stretch/>
        </p:blipFill>
        <p:spPr>
          <a:xfrm>
            <a:off x="5625288" y="2984369"/>
            <a:ext cx="2910655" cy="16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7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057" y="687207"/>
            <a:ext cx="7927886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thông tin mục 1, quan sát Hình 1 - 3 và thực hành trên máy tính Hoạt động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SGK tr. 93.</a:t>
            </a:r>
            <a:endParaRPr lang="vi-VN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356" y="231480"/>
            <a:ext cx="2956693" cy="553998"/>
            <a:chOff x="510407" y="-414200"/>
            <a:chExt cx="2956693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 đôi</a:t>
              </a:r>
              <a:endParaRPr lang="vi-VN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511067" y="1771559"/>
            <a:ext cx="5542844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</a:t>
            </a:r>
            <a:endParaRPr lang="en-US" sz="20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hạy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thử đoạn chương trình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các bộ dữ liệu (a, b, c) thể hiện các trường hợp khác nhau: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đúng là số lớn nhất.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không là số lớn nhất.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bằng một số nữa và số thứ ba nhỏ hơn 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5"/>
          <a:stretch/>
        </p:blipFill>
        <p:spPr>
          <a:xfrm>
            <a:off x="6228113" y="1557797"/>
            <a:ext cx="2307830" cy="30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74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057" y="687207"/>
            <a:ext cx="7927886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thông tin mục 1, quan sát Hình 1 - 3 và thực hành trên máy tính Hoạt động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SGK tr. 93.</a:t>
            </a:r>
            <a:endParaRPr lang="vi-VN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356" y="231480"/>
            <a:ext cx="2956693" cy="553998"/>
            <a:chOff x="510407" y="-414200"/>
            <a:chExt cx="2956693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 đôi</a:t>
              </a:r>
              <a:endParaRPr lang="vi-VN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5"/>
          <a:stretch/>
        </p:blipFill>
        <p:spPr>
          <a:xfrm>
            <a:off x="6228113" y="1557797"/>
            <a:ext cx="2307830" cy="30760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1067" y="1771559"/>
            <a:ext cx="5542844" cy="2862322"/>
            <a:chOff x="511067" y="1771559"/>
            <a:chExt cx="5542844" cy="2862322"/>
          </a:xfrm>
        </p:grpSpPr>
        <p:sp>
          <p:nvSpPr>
            <p:cNvPr id="16" name="TextBox 15"/>
            <p:cNvSpPr txBox="1"/>
            <p:nvPr/>
          </p:nvSpPr>
          <p:spPr>
            <a:xfrm>
              <a:off x="511067" y="1771559"/>
              <a:ext cx="5542844" cy="2862322"/>
            </a:xfrm>
            <a:prstGeom prst="rect">
              <a:avLst/>
            </a:prstGeom>
            <a:solidFill>
              <a:srgbClr val="E1E1FF">
                <a:alpha val="87843"/>
              </a:srgbClr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Khối lệnh rẽ nhánh được Hoạt động yêu cầu tạo ra có thể như hình dưới đây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image237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68948" y="2789959"/>
              <a:ext cx="4027081" cy="1696858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2988658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057" y="687207"/>
            <a:ext cx="7927886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thông tin mục 1, quan sát Hình 1 - 3 và thực hành trên máy tính Hoạt động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SGK tr. 93.</a:t>
            </a:r>
            <a:endParaRPr lang="vi-VN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356" y="231480"/>
            <a:ext cx="2956693" cy="553998"/>
            <a:chOff x="510407" y="-414200"/>
            <a:chExt cx="2956693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 đôi</a:t>
              </a:r>
              <a:endParaRPr lang="vi-VN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5"/>
          <a:stretch/>
        </p:blipFill>
        <p:spPr>
          <a:xfrm>
            <a:off x="6228113" y="1557797"/>
            <a:ext cx="2307830" cy="307608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1067" y="1771559"/>
            <a:ext cx="5542844" cy="2862322"/>
            <a:chOff x="511067" y="1771559"/>
            <a:chExt cx="5542844" cy="2862322"/>
          </a:xfrm>
        </p:grpSpPr>
        <p:sp>
          <p:nvSpPr>
            <p:cNvPr id="16" name="TextBox 15"/>
            <p:cNvSpPr txBox="1"/>
            <p:nvPr/>
          </p:nvSpPr>
          <p:spPr>
            <a:xfrm>
              <a:off x="511067" y="1771559"/>
              <a:ext cx="5542844" cy="2862322"/>
            </a:xfrm>
            <a:prstGeom prst="rect">
              <a:avLst/>
            </a:prstGeom>
            <a:solidFill>
              <a:srgbClr val="B8EABA"/>
            </a:solidFill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2000" smtClean="0">
                  <a:latin typeface="Arial" panose="020B0604020202020204" pitchFamily="34" charset="0"/>
                  <a:cs typeface="Arial" panose="020B0604020202020204" pitchFamily="34" charset="0"/>
                </a:rPr>
                <a:t>hỉnh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sửa, rèn luyện việc sử dụng lệnh </a:t>
              </a:r>
              <a:r>
                <a:rPr lang="vi-VN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join</a:t>
              </a:r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image379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70188" y="2360436"/>
              <a:ext cx="4624602" cy="2089650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4164970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057" y="687207"/>
            <a:ext cx="7927886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thông tin mục 1, quan sát Hình 1 - 3 và thực hành trên máy tính Hoạt động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SGK tr. 93.</a:t>
            </a:r>
            <a:endParaRPr lang="vi-VN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5356" y="231480"/>
            <a:ext cx="2956693" cy="553998"/>
            <a:chOff x="510407" y="-414200"/>
            <a:chExt cx="2956693" cy="553998"/>
          </a:xfrm>
        </p:grpSpPr>
        <p:sp>
          <p:nvSpPr>
            <p:cNvPr id="11" name="TextBox 10"/>
            <p:cNvSpPr txBox="1"/>
            <p:nvPr/>
          </p:nvSpPr>
          <p:spPr>
            <a:xfrm>
              <a:off x="781829" y="-414200"/>
              <a:ext cx="2685271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 đôi</a:t>
              </a:r>
              <a:endParaRPr lang="vi-VN" sz="2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07" y="-247975"/>
              <a:ext cx="271422" cy="2741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76297" y="1467827"/>
            <a:ext cx="5108435" cy="3266624"/>
            <a:chOff x="776297" y="1467827"/>
            <a:chExt cx="5108435" cy="3266624"/>
          </a:xfrm>
        </p:grpSpPr>
        <p:sp>
          <p:nvSpPr>
            <p:cNvPr id="12" name="TextBox 11"/>
            <p:cNvSpPr txBox="1"/>
            <p:nvPr/>
          </p:nvSpPr>
          <p:spPr>
            <a:xfrm>
              <a:off x="1530688" y="1690170"/>
              <a:ext cx="1560340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smtClean="0">
                  <a:solidFill>
                    <a:srgbClr val="327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 mẫu:</a:t>
              </a:r>
              <a:endParaRPr lang="vi-VN" sz="2000" b="1" i="1">
                <a:solidFill>
                  <a:srgbClr val="32797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6297" y="1467827"/>
              <a:ext cx="999148" cy="999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5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59268" y="1702870"/>
              <a:ext cx="2625464" cy="3031581"/>
            </a:xfrm>
            <a:prstGeom prst="rect">
              <a:avLst/>
            </a:prstGeom>
            <a:ln/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894" y="3692763"/>
            <a:ext cx="1459030" cy="10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9"/>
          <p:cNvSpPr txBox="1"/>
          <p:nvPr/>
        </p:nvSpPr>
        <p:spPr>
          <a:xfrm>
            <a:off x="0" y="286020"/>
            <a:ext cx="3962400" cy="496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 u="sng" smtClean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Câu hỏi củng cố:</a:t>
            </a:r>
            <a:endParaRPr lang="vi-VN" sz="2000" b="1" i="1" u="sng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0" y="399595"/>
            <a:ext cx="448218" cy="3927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1" y="804620"/>
            <a:ext cx="914399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/>
              <a:t>Trong các câu sau, những câu nào </a:t>
            </a:r>
            <a:r>
              <a:rPr lang="vi-VN" sz="2000" b="1"/>
              <a:t>đúng</a:t>
            </a:r>
            <a:r>
              <a:rPr lang="vi-VN" sz="2000"/>
              <a:t> với môi trường lập trình </a:t>
            </a:r>
            <a:r>
              <a:rPr lang="vi-VN" sz="2000" b="1"/>
              <a:t>Scratch</a:t>
            </a:r>
            <a:r>
              <a:rPr lang="vi-VN" sz="2000"/>
              <a:t>?</a:t>
            </a:r>
            <a:endParaRPr lang="en-US" sz="20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388257" y="1391742"/>
            <a:ext cx="8367486" cy="459216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1) Hoàn toàn thể hiện được cấu trúc rẽ nhánh của thuật toán.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388257" y="2041788"/>
            <a:ext cx="8367486" cy="882527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2) Khối lệnh rẽ nhánh dạng đầy đủ mới cần điều kiện rẽ nhánh, còn khối lệnh rẽ nhánh dạng khuyết không cần có điều kiện nào.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388257" y="3115144"/>
            <a:ext cx="8367486" cy="459216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3) Điều kiện rẽ nhánh cần phải được thể hiện bằng một biểu thức logic.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388257" y="3765190"/>
            <a:ext cx="8367486" cy="882526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rgbClr val="000000"/>
                </a:solidFill>
              </a:rPr>
              <a:t>4) Đề thể hiện cấu trúc rẽ nhánh dạng khuyết, có thể dùng khối lệnh rẽ nhánh dạng đầy đủ (</a:t>
            </a:r>
            <a:r>
              <a:rPr lang="vi-VN" sz="1800" b="1">
                <a:solidFill>
                  <a:srgbClr val="000000"/>
                </a:solidFill>
              </a:rPr>
              <a:t>if… then… else…</a:t>
            </a:r>
            <a:r>
              <a:rPr lang="vi-VN" sz="1800">
                <a:solidFill>
                  <a:srgbClr val="000000"/>
                </a:solidFill>
              </a:rPr>
              <a:t>)</a:t>
            </a:r>
            <a:r>
              <a:rPr lang="vi-VN" sz="1800" b="1">
                <a:solidFill>
                  <a:srgbClr val="000000"/>
                </a:solidFill>
              </a:rPr>
              <a:t> </a:t>
            </a:r>
            <a:r>
              <a:rPr lang="vi-VN" sz="1800">
                <a:solidFill>
                  <a:srgbClr val="000000"/>
                </a:solidFill>
              </a:rPr>
              <a:t>nhưng không kéo thả lệnh nào vào phần </a:t>
            </a:r>
            <a:r>
              <a:rPr lang="vi-VN" sz="1800" b="1">
                <a:solidFill>
                  <a:srgbClr val="000000"/>
                </a:solidFill>
              </a:rPr>
              <a:t>else</a:t>
            </a:r>
            <a:r>
              <a:rPr lang="vi-VN" sz="1800">
                <a:solidFill>
                  <a:srgbClr val="000000"/>
                </a:solidFill>
              </a:rPr>
              <a:t>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388258" y="1391743"/>
            <a:ext cx="8367486" cy="459216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chemeClr val="accent6"/>
                </a:solidFill>
              </a:rPr>
              <a:t>1) Hoàn toàn thể hiện được cấu trúc rẽ nhánh của thuật toán.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388258" y="3115145"/>
            <a:ext cx="8367486" cy="459216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chemeClr val="accent6"/>
                </a:solidFill>
              </a:rPr>
              <a:t>3) Điều kiện rẽ nhánh cần phải được thể hiện bằng một biểu thức logic.</a:t>
            </a:r>
          </a:p>
        </p:txBody>
      </p:sp>
    </p:spTree>
    <p:extLst>
      <p:ext uri="{BB962C8B-B14F-4D97-AF65-F5344CB8AC3E}">
        <p14:creationId xmlns:p14="http://schemas.microsoft.com/office/powerpoint/2010/main" val="522336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8"/>
          <p:cNvSpPr txBox="1">
            <a:spLocks noGrp="1"/>
          </p:cNvSpPr>
          <p:nvPr>
            <p:ph type="title"/>
          </p:nvPr>
        </p:nvSpPr>
        <p:spPr>
          <a:xfrm>
            <a:off x="964425" y="2196475"/>
            <a:ext cx="7263900" cy="10801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/>
              <a:t>Thực hành</a:t>
            </a:r>
          </a:p>
        </p:txBody>
      </p:sp>
      <p:sp>
        <p:nvSpPr>
          <p:cNvPr id="1219" name="Google Shape;1219;p48"/>
          <p:cNvSpPr txBox="1">
            <a:spLocks noGrp="1"/>
          </p:cNvSpPr>
          <p:nvPr>
            <p:ph type="title" idx="2"/>
          </p:nvPr>
        </p:nvSpPr>
        <p:spPr>
          <a:xfrm>
            <a:off x="3770325" y="1458375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smtClean="0"/>
              <a:t>02</a:t>
            </a:r>
            <a:endParaRPr sz="5000"/>
          </a:p>
        </p:txBody>
      </p:sp>
      <p:grpSp>
        <p:nvGrpSpPr>
          <p:cNvPr id="4" name="Group 3"/>
          <p:cNvGrpSpPr/>
          <p:nvPr/>
        </p:nvGrpSpPr>
        <p:grpSpPr>
          <a:xfrm>
            <a:off x="520752" y="860307"/>
            <a:ext cx="779084" cy="697546"/>
            <a:chOff x="520752" y="860307"/>
            <a:chExt cx="779084" cy="6975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63" r="58485"/>
            <a:stretch/>
          </p:blipFill>
          <p:spPr>
            <a:xfrm rot="20634755">
              <a:off x="520752" y="860307"/>
              <a:ext cx="779084" cy="6975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329691">
              <a:off x="807058" y="951438"/>
              <a:ext cx="204529" cy="19842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220990" y="3341263"/>
            <a:ext cx="1511847" cy="982028"/>
            <a:chOff x="7220990" y="3341263"/>
            <a:chExt cx="1511847" cy="9820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77" t="52963"/>
            <a:stretch/>
          </p:blipFill>
          <p:spPr>
            <a:xfrm>
              <a:off x="7220990" y="3341263"/>
              <a:ext cx="1511847" cy="9820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77879">
              <a:off x="7255170" y="3666430"/>
              <a:ext cx="439749" cy="26783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53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9038" y="328684"/>
            <a:ext cx="264206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2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8" descr="https://lh4.googleusercontent.com/1VooAJIDcuYCicFl-1sVRD4HoB7S0Ydp3zK_b5JEnvf5OpHK7KlZxKekwPt_MLRNjhhHM9EauQreG70u91bKCcbADJZeYmNyAfvd7Fpglc2cl0j7fN-2SbUeMiZH5-1-JjhUawEzwJAsMO6NF_5z3A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8" y="457681"/>
            <a:ext cx="385971" cy="2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93" y="1735545"/>
            <a:ext cx="2963268" cy="22147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9038" y="1131258"/>
            <a:ext cx="5021865" cy="3389183"/>
            <a:chOff x="459038" y="1131258"/>
            <a:chExt cx="5021865" cy="3389183"/>
          </a:xfrm>
        </p:grpSpPr>
        <p:sp>
          <p:nvSpPr>
            <p:cNvPr id="20" name="Google Shape;541;p59"/>
            <p:cNvSpPr/>
            <p:nvPr/>
          </p:nvSpPr>
          <p:spPr>
            <a:xfrm rot="21382982">
              <a:off x="852756" y="1389599"/>
              <a:ext cx="4628147" cy="3130842"/>
            </a:xfrm>
            <a:prstGeom prst="roundRect">
              <a:avLst>
                <a:gd name="adj" fmla="val 18515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2;p59"/>
            <p:cNvSpPr/>
            <p:nvPr/>
          </p:nvSpPr>
          <p:spPr>
            <a:xfrm rot="21366453">
              <a:off x="459038" y="1131258"/>
              <a:ext cx="4899212" cy="3236768"/>
            </a:xfrm>
            <a:prstGeom prst="roundRect">
              <a:avLst>
                <a:gd name="adj" fmla="val 19225"/>
              </a:avLst>
            </a:prstGeom>
            <a:solidFill>
              <a:srgbClr val="FFF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0057" y="1397134"/>
              <a:ext cx="4447875" cy="286232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Các bạn Hoa, Ngọc, Tuấn cùng tạo chương trình “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Trò chơi mê cung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”.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Em hãy đọc m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ô tả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trò chơi và hướng dẫn trong SGK tr. 93, 94 để thực hiện nhiệm vụ: </a:t>
              </a:r>
              <a:r>
                <a:rPr lang="en-US" sz="2000" i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2000" i="1">
                  <a:latin typeface="Arial" panose="020B0604020202020204" pitchFamily="34" charset="0"/>
                  <a:cs typeface="Arial" panose="020B0604020202020204" pitchFamily="34" charset="0"/>
                </a:rPr>
                <a:t>ạo đoạn chương trình giúp bạn Tuấn.</a:t>
              </a:r>
              <a:endParaRPr lang="en-US" sz="20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144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61082" y="1100618"/>
            <a:ext cx="5405208" cy="2051506"/>
          </a:xfrm>
          <a:prstGeom prst="roundRect">
            <a:avLst>
              <a:gd name="adj" fmla="val 9841"/>
            </a:avLst>
          </a:prstGeom>
          <a:solidFill>
            <a:srgbClr val="FFFFAF"/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Đoạn chương trình của Ngọc đã thực hiện việc đưa ra câu hỏi cho người chơi (yêu cầu tính tổng hai số máy ngẫu nhiên) và nhận câu trả lời.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49" b="48108" l="67703" r="93919">
                        <a14:foregroundMark x1="74054" y1="37838" x2="79324" y2="34054"/>
                        <a14:foregroundMark x1="75405" y1="45135" x2="86081" y2="38649"/>
                        <a14:foregroundMark x1="86892" y1="37432" x2="90000" y2="33378"/>
                        <a14:foregroundMark x1="90676" y1="33649" x2="91892" y2="32297"/>
                        <a14:foregroundMark x1="91622" y1="31757" x2="90541" y2="30000"/>
                        <a14:foregroundMark x1="89730" y1="30135" x2="87432" y2="30676"/>
                        <a14:foregroundMark x1="85811" y1="30135" x2="81216" y2="31892"/>
                        <a14:foregroundMark x1="81351" y1="32027" x2="79459" y2="33514"/>
                        <a14:foregroundMark x1="73243" y1="38919" x2="70405" y2="41351"/>
                        <a14:foregroundMark x1="69865" y1="41757" x2="69054" y2="44459"/>
                        <a14:foregroundMark x1="69324" y1="45405" x2="70135" y2="45946"/>
                        <a14:foregroundMark x1="71892" y1="46892" x2="73649" y2="46892"/>
                        <a14:foregroundMark x1="74189" y1="46622" x2="80270" y2="42703"/>
                        <a14:foregroundMark x1="70811" y1="46622" x2="71892" y2="47027"/>
                        <a14:foregroundMark x1="71216" y1="46892" x2="69595" y2="45946"/>
                        <a14:foregroundMark x1="73784" y1="42568" x2="70270" y2="4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4" t="27844" r="6049" b="50675"/>
          <a:stretch/>
        </p:blipFill>
        <p:spPr>
          <a:xfrm rot="1436703" flipH="1">
            <a:off x="-581048" y="1523120"/>
            <a:ext cx="1544806" cy="12107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5" r="69662"/>
          <a:stretch/>
        </p:blipFill>
        <p:spPr>
          <a:xfrm>
            <a:off x="7881689" y="387606"/>
            <a:ext cx="951162" cy="833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0" b="71416"/>
          <a:stretch/>
        </p:blipFill>
        <p:spPr>
          <a:xfrm>
            <a:off x="7881689" y="3997360"/>
            <a:ext cx="1211578" cy="11032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19038" y="328684"/>
            <a:ext cx="264206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2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8" descr="https://lh4.googleusercontent.com/1VooAJIDcuYCicFl-1sVRD4HoB7S0Ydp3zK_b5JEnvf5OpHK7KlZxKekwPt_MLRNjhhHM9EauQreG70u91bKCcbADJZeYmNyAfvd7Fpglc2cl0j7fN-2SbUeMiZH5-1-JjhUawEzwJAsMO6NF_5z3A=s20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8" y="457681"/>
            <a:ext cx="385971" cy="2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9"/>
          <p:cNvSpPr txBox="1"/>
          <p:nvPr/>
        </p:nvSpPr>
        <p:spPr>
          <a:xfrm>
            <a:off x="561082" y="3398625"/>
            <a:ext cx="5405208" cy="1074599"/>
          </a:xfrm>
          <a:prstGeom prst="roundRect">
            <a:avLst>
              <a:gd name="adj" fmla="val 9841"/>
            </a:avLst>
          </a:prstGeom>
          <a:solidFill>
            <a:srgbClr val="FFFFAF"/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Đoạn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chương trình của Tuấn thực hiện xử lí câu trả lời của người chơi.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6310" y="1112201"/>
            <a:ext cx="2458013" cy="2855477"/>
            <a:chOff x="6246310" y="1112201"/>
            <a:chExt cx="2458013" cy="2855477"/>
          </a:xfrm>
        </p:grpSpPr>
        <p:pic>
          <p:nvPicPr>
            <p:cNvPr id="25" name="Picture 24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301151" y="1619346"/>
              <a:ext cx="2348332" cy="2348332"/>
            </a:xfrm>
            <a:prstGeom prst="rect">
              <a:avLst/>
            </a:prstGeom>
            <a:ln/>
          </p:spPr>
        </p:pic>
        <p:sp>
          <p:nvSpPr>
            <p:cNvPr id="26" name="TextBox 25"/>
            <p:cNvSpPr txBox="1"/>
            <p:nvPr/>
          </p:nvSpPr>
          <p:spPr>
            <a:xfrm>
              <a:off x="6246310" y="1112201"/>
              <a:ext cx="2458013" cy="5539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 i="1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 hình trò chơi:</a:t>
              </a:r>
              <a:endParaRPr lang="vi-VN" sz="20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581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5" r="69662"/>
          <a:stretch/>
        </p:blipFill>
        <p:spPr>
          <a:xfrm>
            <a:off x="7881689" y="387606"/>
            <a:ext cx="951162" cy="833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0" b="71416"/>
          <a:stretch/>
        </p:blipFill>
        <p:spPr>
          <a:xfrm>
            <a:off x="7881689" y="3997360"/>
            <a:ext cx="1211578" cy="11032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19038" y="328684"/>
            <a:ext cx="264206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2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8" descr="https://lh4.googleusercontent.com/1VooAJIDcuYCicFl-1sVRD4HoB7S0Ydp3zK_b5JEnvf5OpHK7KlZxKekwPt_MLRNjhhHM9EauQreG70u91bKCcbADJZeYmNyAfvd7Fpglc2cl0j7fN-2SbUeMiZH5-1-JjhUawEzwJAsMO6NF_5z3A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8" y="457681"/>
            <a:ext cx="385971" cy="2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39711" y="1213868"/>
            <a:ext cx="8064577" cy="657019"/>
          </a:xfrm>
          <a:prstGeom prst="roundRect">
            <a:avLst/>
          </a:prstGeom>
          <a:solidFill>
            <a:srgbClr val="FF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i="1">
                <a:solidFill>
                  <a:srgbClr val="000000"/>
                </a:solidFill>
              </a:rPr>
              <a:t>Mô tả như vậy có phù hợp với yêu cầu của trò chơi không?</a:t>
            </a:r>
            <a:endParaRPr lang="en-US" sz="2000" i="1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9709" y="2083083"/>
            <a:ext cx="8064577" cy="1084443"/>
          </a:xfrm>
          <a:prstGeom prst="roundRect">
            <a:avLst/>
          </a:prstGeom>
          <a:solidFill>
            <a:srgbClr val="FF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i="1">
                <a:solidFill>
                  <a:srgbClr val="000000"/>
                </a:solidFill>
              </a:rPr>
              <a:t>Có thể thể hiện trong </a:t>
            </a:r>
            <a:r>
              <a:rPr lang="vi-VN" sz="2000" b="1" i="1">
                <a:solidFill>
                  <a:srgbClr val="000000"/>
                </a:solidFill>
              </a:rPr>
              <a:t>Scratch</a:t>
            </a:r>
            <a:r>
              <a:rPr lang="vi-VN" sz="2000" i="1">
                <a:solidFill>
                  <a:srgbClr val="000000"/>
                </a:solidFill>
              </a:rPr>
              <a:t> không? Cần kế thừa gì ở khối lệnh Ngọc đã viết</a:t>
            </a:r>
            <a:r>
              <a:rPr lang="vi-VN" sz="2000" i="1" smtClean="0">
                <a:solidFill>
                  <a:srgbClr val="000000"/>
                </a:solidFill>
              </a:rPr>
              <a:t>?</a:t>
            </a:r>
            <a:endParaRPr lang="en-US" sz="2000" i="1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9710" y="3379722"/>
            <a:ext cx="8064577" cy="657019"/>
          </a:xfrm>
          <a:prstGeom prst="roundRect">
            <a:avLst/>
          </a:prstGeom>
          <a:solidFill>
            <a:srgbClr val="FF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i="1">
                <a:solidFill>
                  <a:srgbClr val="000000"/>
                </a:solidFill>
              </a:rPr>
              <a:t>Dự định dùng khối lệnh </a:t>
            </a:r>
            <a:r>
              <a:rPr lang="vi-VN" sz="2000" b="1" i="1">
                <a:solidFill>
                  <a:srgbClr val="000000"/>
                </a:solidFill>
              </a:rPr>
              <a:t>stop all </a:t>
            </a:r>
            <a:r>
              <a:rPr lang="vi-VN" sz="2000" i="1">
                <a:solidFill>
                  <a:srgbClr val="000000"/>
                </a:solidFill>
              </a:rPr>
              <a:t>của bạn Tuấn có hợp lí hay không?</a:t>
            </a:r>
            <a:endParaRPr lang="en-US" sz="2000" i="1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49" b="48108" l="67703" r="93919">
                        <a14:foregroundMark x1="74054" y1="37838" x2="79324" y2="34054"/>
                        <a14:foregroundMark x1="75405" y1="45135" x2="86081" y2="38649"/>
                        <a14:foregroundMark x1="86892" y1="37432" x2="90000" y2="33378"/>
                        <a14:foregroundMark x1="90676" y1="33649" x2="91892" y2="32297"/>
                        <a14:foregroundMark x1="91622" y1="31757" x2="90541" y2="30000"/>
                        <a14:foregroundMark x1="89730" y1="30135" x2="87432" y2="30676"/>
                        <a14:foregroundMark x1="85811" y1="30135" x2="81216" y2="31892"/>
                        <a14:foregroundMark x1="81351" y1="32027" x2="79459" y2="33514"/>
                        <a14:foregroundMark x1="73243" y1="38919" x2="70405" y2="41351"/>
                        <a14:foregroundMark x1="69865" y1="41757" x2="69054" y2="44459"/>
                        <a14:foregroundMark x1="69324" y1="45405" x2="70135" y2="45946"/>
                        <a14:foregroundMark x1="71892" y1="46892" x2="73649" y2="46892"/>
                        <a14:foregroundMark x1="74189" y1="46622" x2="80270" y2="42703"/>
                        <a14:foregroundMark x1="70811" y1="46622" x2="71892" y2="47027"/>
                        <a14:foregroundMark x1="71216" y1="46892" x2="69595" y2="45946"/>
                        <a14:foregroundMark x1="73784" y1="42568" x2="70270" y2="4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4" t="27844" r="6049" b="50675"/>
          <a:stretch/>
        </p:blipFill>
        <p:spPr>
          <a:xfrm rot="1436703" flipH="1">
            <a:off x="-581048" y="1523120"/>
            <a:ext cx="1544806" cy="12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1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420913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smtClean="0"/>
              <a:t>KHỞI ĐỘNG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854069" y="1804494"/>
            <a:ext cx="3949700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Em hãy mô tả thuật toán giải phương trình bậc nhất ax + b = 0 (bằng liệt kê các bước hoặc bằng sơ đồ khối).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23" y="1279702"/>
            <a:ext cx="944391" cy="512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811" y="1488354"/>
            <a:ext cx="2930989" cy="246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3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5" r="69662"/>
          <a:stretch/>
        </p:blipFill>
        <p:spPr>
          <a:xfrm>
            <a:off x="7881689" y="387606"/>
            <a:ext cx="951162" cy="833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19038" y="328684"/>
            <a:ext cx="2642061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20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8" descr="https://lh4.googleusercontent.com/1VooAJIDcuYCicFl-1sVRD4HoB7S0Ydp3zK_b5JEnvf5OpHK7KlZxKekwPt_MLRNjhhHM9EauQreG70u91bKCcbADJZeYmNyAfvd7Fpglc2cl0j7fN-2SbUeMiZH5-1-JjhUawEzwJAsMO6NF_5z3A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68" y="457681"/>
            <a:ext cx="385971" cy="2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0" b="71416"/>
          <a:stretch/>
        </p:blipFill>
        <p:spPr>
          <a:xfrm>
            <a:off x="7881689" y="3997360"/>
            <a:ext cx="1211578" cy="11032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6838" y="1107302"/>
            <a:ext cx="8350324" cy="3078762"/>
            <a:chOff x="396838" y="1107302"/>
            <a:chExt cx="8350324" cy="3078762"/>
          </a:xfrm>
        </p:grpSpPr>
        <p:sp>
          <p:nvSpPr>
            <p:cNvPr id="11" name="TextBox 9"/>
            <p:cNvSpPr txBox="1"/>
            <p:nvPr/>
          </p:nvSpPr>
          <p:spPr>
            <a:xfrm>
              <a:off x="396838" y="1185332"/>
              <a:ext cx="8350324" cy="3000732"/>
            </a:xfrm>
            <a:prstGeom prst="roundRect">
              <a:avLst>
                <a:gd name="adj" fmla="val 8847"/>
              </a:avLst>
            </a:prstGeom>
            <a:solidFill>
              <a:schemeClr val="accent6"/>
            </a:solidFill>
            <a:ln w="19050">
              <a:solidFill>
                <a:srgbClr val="7030A0"/>
              </a:solidFill>
              <a:prstDash val="lgDash"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327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smtClean="0">
                  <a:solidFill>
                    <a:srgbClr val="327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  <a:r>
                <a:rPr lang="en-US" sz="2000" b="1" u="sng" smtClean="0">
                  <a:solidFill>
                    <a:srgbClr val="32797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 mẫu:</a:t>
              </a:r>
            </a:p>
            <a:p>
              <a:pPr algn="just">
                <a:lnSpc>
                  <a:spcPct val="150000"/>
                </a:lnSpc>
              </a:pPr>
              <a:endParaRPr lang="en-US" sz="2000" b="1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 b="1" i="1" u="sng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 b="1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sz="2000" b="1" i="1" u="sng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vi-VN" sz="2000" b="1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image147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325624" y="1431662"/>
              <a:ext cx="3238901" cy="2508072"/>
            </a:xfrm>
            <a:prstGeom prst="rect">
              <a:avLst/>
            </a:prstGeom>
            <a:ln/>
          </p:spPr>
        </p:pic>
        <p:pic>
          <p:nvPicPr>
            <p:cNvPr id="17" name="Picture 2" descr="Chỉ Ngón Tay Ngón Tay Đưa Ra Lựa Chọn Bàn Tay Chỉ Ra Hướng Đi Vector Biểu  Tượng Ngón Tay Trỏ Hình minh họa Sẵn có - Tải xuống Hình ảnh Nga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5363" y="1107302"/>
              <a:ext cx="919295" cy="919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3C9B0"/>
              </a:clrFrom>
              <a:clrTo>
                <a:srgbClr val="F3C9B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49" b="48108" l="67703" r="93919">
                        <a14:foregroundMark x1="74054" y1="37838" x2="79324" y2="34054"/>
                        <a14:foregroundMark x1="75405" y1="45135" x2="86081" y2="38649"/>
                        <a14:foregroundMark x1="86892" y1="37432" x2="90000" y2="33378"/>
                        <a14:foregroundMark x1="90676" y1="33649" x2="91892" y2="32297"/>
                        <a14:foregroundMark x1="91622" y1="31757" x2="90541" y2="30000"/>
                        <a14:foregroundMark x1="89730" y1="30135" x2="87432" y2="30676"/>
                        <a14:foregroundMark x1="85811" y1="30135" x2="81216" y2="31892"/>
                        <a14:foregroundMark x1="81351" y1="32027" x2="79459" y2="33514"/>
                        <a14:foregroundMark x1="73243" y1="38919" x2="70405" y2="41351"/>
                        <a14:foregroundMark x1="69865" y1="41757" x2="69054" y2="44459"/>
                        <a14:foregroundMark x1="69324" y1="45405" x2="70135" y2="45946"/>
                        <a14:foregroundMark x1="71892" y1="46892" x2="73649" y2="46892"/>
                        <a14:foregroundMark x1="74189" y1="46622" x2="80270" y2="42703"/>
                        <a14:foregroundMark x1="70811" y1="46622" x2="71892" y2="47027"/>
                        <a14:foregroundMark x1="71216" y1="46892" x2="69595" y2="45946"/>
                        <a14:foregroundMark x1="73784" y1="42568" x2="70270" y2="4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4" t="27844" r="6049" b="50675"/>
          <a:stretch/>
        </p:blipFill>
        <p:spPr>
          <a:xfrm rot="1436703" flipH="1">
            <a:off x="-581048" y="1523120"/>
            <a:ext cx="1544806" cy="12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75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1546" y="552549"/>
            <a:ext cx="8681998" cy="4189157"/>
            <a:chOff x="171546" y="552549"/>
            <a:chExt cx="8681998" cy="4189157"/>
          </a:xfrm>
        </p:grpSpPr>
        <p:sp>
          <p:nvSpPr>
            <p:cNvPr id="11" name="Rounded Rectangle 10"/>
            <p:cNvSpPr/>
            <p:nvPr/>
          </p:nvSpPr>
          <p:spPr>
            <a:xfrm>
              <a:off x="3701142" y="552549"/>
              <a:ext cx="1741714" cy="503640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</a:rPr>
                <a:t>GHI NHỚ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3" name="Horizontal Scroll 12"/>
            <p:cNvSpPr/>
            <p:nvPr/>
          </p:nvSpPr>
          <p:spPr>
            <a:xfrm>
              <a:off x="798285" y="1074057"/>
              <a:ext cx="7547429" cy="3532805"/>
            </a:xfrm>
            <a:prstGeom prst="horizontalScroll">
              <a:avLst>
                <a:gd name="adj" fmla="val 6673"/>
              </a:avLst>
            </a:prstGeom>
            <a:solidFill>
              <a:srgbClr val="FFFFB3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smtClean="0">
                  <a:solidFill>
                    <a:srgbClr val="000000"/>
                  </a:solidFill>
                </a:rPr>
                <a:t>Ngôn ngữ </a:t>
              </a:r>
              <a:r>
                <a:rPr lang="en-US" sz="2000" b="1" smtClean="0">
                  <a:solidFill>
                    <a:srgbClr val="000000"/>
                  </a:solidFill>
                </a:rPr>
                <a:t>Scratch</a:t>
              </a:r>
              <a:r>
                <a:rPr lang="en-US" sz="2000" smtClean="0">
                  <a:solidFill>
                    <a:srgbClr val="000000"/>
                  </a:solidFill>
                </a:rPr>
                <a:t> có hai khối lệnh thể hiện cấu trúc rẽ nhánh trong thuật toán: rẽ nhánh dạng đầy đủ và rẽ nhánh dạng khuyết.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smtClean="0">
                  <a:solidFill>
                    <a:srgbClr val="000000"/>
                  </a:solidFill>
                </a:rPr>
                <a:t>Cần có biểu thức logic thể hiện điều kiện rẽ nhánh.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smtClean="0">
                  <a:solidFill>
                    <a:srgbClr val="000000"/>
                  </a:solidFill>
                </a:rPr>
                <a:t>Chia nhỏ công việc cũng sẽ giúp chúng ta dễ dàng quản lí và kiểm tra công việc.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883" y="3726045"/>
              <a:ext cx="1015661" cy="10156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3C9B0"/>
                </a:clrFrom>
                <a:clrTo>
                  <a:srgbClr val="F3C9B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649" b="48108" l="67703" r="93919">
                          <a14:foregroundMark x1="74054" y1="37838" x2="79324" y2="34054"/>
                          <a14:foregroundMark x1="75405" y1="45135" x2="86081" y2="38649"/>
                          <a14:foregroundMark x1="86892" y1="37432" x2="90000" y2="33378"/>
                          <a14:foregroundMark x1="90676" y1="33649" x2="91892" y2="32297"/>
                          <a14:foregroundMark x1="91622" y1="31757" x2="90541" y2="30000"/>
                          <a14:foregroundMark x1="89730" y1="30135" x2="87432" y2="30676"/>
                          <a14:foregroundMark x1="85811" y1="30135" x2="81216" y2="31892"/>
                          <a14:foregroundMark x1="81351" y1="32027" x2="79459" y2="33514"/>
                          <a14:foregroundMark x1="73243" y1="38919" x2="70405" y2="41351"/>
                          <a14:foregroundMark x1="69865" y1="41757" x2="69054" y2="44459"/>
                          <a14:foregroundMark x1="69324" y1="45405" x2="70135" y2="45946"/>
                          <a14:foregroundMark x1="71892" y1="46892" x2="73649" y2="46892"/>
                          <a14:foregroundMark x1="74189" y1="46622" x2="80270" y2="42703"/>
                          <a14:foregroundMark x1="70811" y1="46622" x2="71892" y2="47027"/>
                          <a14:foregroundMark x1="71216" y1="46892" x2="69595" y2="45946"/>
                          <a14:foregroundMark x1="73784" y1="42568" x2="70270" y2="44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4" t="27844" r="6049" b="50675"/>
            <a:stretch/>
          </p:blipFill>
          <p:spPr>
            <a:xfrm rot="600050" flipH="1">
              <a:off x="171546" y="1718492"/>
              <a:ext cx="1253477" cy="982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416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339294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smtClean="0"/>
              <a:t>LUYỆN TẬP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0" y="10951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552525"/>
                </a:solidFill>
              </a:rPr>
              <a:t>Trò chơi trắc nghiệm</a:t>
            </a:r>
            <a:endParaRPr lang="en-US" sz="2000" b="1">
              <a:solidFill>
                <a:srgbClr val="55252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-1" y="1598817"/>
            <a:ext cx="9144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Câu 1. </a:t>
            </a:r>
            <a:r>
              <a:rPr lang="en-US" sz="2000"/>
              <a:t>Có mấy loại cấu trúc rẽ nhánh?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46837" y="2338238"/>
            <a:ext cx="4038077" cy="105810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A. 1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91984" y="2338238"/>
            <a:ext cx="4038077" cy="105810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</a:t>
            </a:r>
            <a:r>
              <a:rPr lang="vi-VN" sz="2000" smtClean="0">
                <a:solidFill>
                  <a:schemeClr val="tx1"/>
                </a:solidFill>
              </a:rPr>
              <a:t>2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46837" y="3607394"/>
            <a:ext cx="4038077" cy="105810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3.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91984" y="3607394"/>
            <a:ext cx="4038077" cy="105810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4.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691983" y="2338238"/>
            <a:ext cx="4038077" cy="105810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6"/>
                </a:solidFill>
              </a:rPr>
              <a:t>B. 2.</a:t>
            </a:r>
          </a:p>
        </p:txBody>
      </p:sp>
    </p:spTree>
    <p:extLst>
      <p:ext uri="{BB962C8B-B14F-4D97-AF65-F5344CB8AC3E}">
        <p14:creationId xmlns:p14="http://schemas.microsoft.com/office/powerpoint/2010/main" val="4146674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-1" y="4008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552525"/>
                </a:solidFill>
              </a:rPr>
              <a:t>Trò chơi trắc nghiệm</a:t>
            </a:r>
            <a:endParaRPr lang="en-US" sz="2000" b="1">
              <a:solidFill>
                <a:srgbClr val="55252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-1" y="886806"/>
            <a:ext cx="9144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Câu 2. </a:t>
            </a:r>
            <a:r>
              <a:rPr lang="en-US" sz="2000"/>
              <a:t>Điều kiện để rẽ nhánh là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46837" y="1609382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A, một biểu thức xâu kí tự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91984" y="1609382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một biểu thức số.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46837" y="3242966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một biểu thức logic.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91984" y="3242966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một biểu thức kí tự.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46837" y="3242965"/>
            <a:ext cx="4038077" cy="136434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6"/>
                </a:solidFill>
              </a:rPr>
              <a:t>C. một biểu thức logic.</a:t>
            </a:r>
          </a:p>
        </p:txBody>
      </p:sp>
    </p:spTree>
    <p:extLst>
      <p:ext uri="{BB962C8B-B14F-4D97-AF65-F5344CB8AC3E}">
        <p14:creationId xmlns:p14="http://schemas.microsoft.com/office/powerpoint/2010/main" val="245792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-1" y="4008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552525"/>
                </a:solidFill>
              </a:rPr>
              <a:t>Trò chơi trắc nghiệm</a:t>
            </a:r>
            <a:endParaRPr lang="en-US" sz="2000" b="1">
              <a:solidFill>
                <a:srgbClr val="552525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46837" y="1609382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A. </a:t>
            </a:r>
            <a:r>
              <a:rPr lang="en-US" sz="2000" b="1">
                <a:solidFill>
                  <a:schemeClr val="tx1"/>
                </a:solidFill>
              </a:rPr>
              <a:t>Events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91984" y="1609382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B. </a:t>
            </a:r>
            <a:r>
              <a:rPr lang="vi-VN" sz="2000" b="1">
                <a:solidFill>
                  <a:schemeClr val="tx1"/>
                </a:solidFill>
              </a:rPr>
              <a:t>Variables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46837" y="3242966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C. </a:t>
            </a:r>
            <a:r>
              <a:rPr lang="vi-VN" sz="2000" b="1">
                <a:solidFill>
                  <a:schemeClr val="tx1"/>
                </a:solidFill>
              </a:rPr>
              <a:t>Looks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91984" y="3242966"/>
            <a:ext cx="4038077" cy="1364343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</a:t>
            </a:r>
            <a:r>
              <a:rPr lang="vi-VN" sz="2000" b="1" smtClean="0">
                <a:solidFill>
                  <a:schemeClr val="tx1"/>
                </a:solidFill>
              </a:rPr>
              <a:t>Control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691984" y="3242965"/>
            <a:ext cx="4038077" cy="136434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smtClean="0">
                <a:solidFill>
                  <a:schemeClr val="accent6"/>
                </a:solidFill>
              </a:rPr>
              <a:t>D. </a:t>
            </a:r>
            <a:r>
              <a:rPr lang="vi-VN" sz="2000" b="1" smtClean="0">
                <a:solidFill>
                  <a:schemeClr val="accent6"/>
                </a:solidFill>
              </a:rPr>
              <a:t>Control</a:t>
            </a:r>
            <a:r>
              <a:rPr lang="vi-VN" sz="2000" smtClean="0">
                <a:solidFill>
                  <a:schemeClr val="accent6"/>
                </a:solidFill>
              </a:rPr>
              <a:t>.</a:t>
            </a:r>
            <a:endParaRPr lang="vi-VN" sz="2000">
              <a:solidFill>
                <a:schemeClr val="accent6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886806"/>
            <a:ext cx="9144000" cy="553998"/>
            <a:chOff x="-1" y="886806"/>
            <a:chExt cx="9144000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06DEAF-8EBD-BB2C-86E3-F9D0B9856831}"/>
                </a:ext>
              </a:extLst>
            </p:cNvPr>
            <p:cNvSpPr txBox="1"/>
            <p:nvPr/>
          </p:nvSpPr>
          <p:spPr>
            <a:xfrm>
              <a:off x="-1" y="886806"/>
              <a:ext cx="914400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/>
                <a:t>Câu 3. </a:t>
              </a:r>
              <a:r>
                <a:rPr lang="en-US" sz="2000"/>
                <a:t>Lệnh </a:t>
              </a:r>
              <a:r>
                <a:rPr lang="en-US" sz="2000" b="1"/>
                <a:t>stop all </a:t>
              </a:r>
              <a:r>
                <a:rPr lang="en-US" sz="2000" b="1" smtClean="0"/>
                <a:t>               </a:t>
              </a:r>
              <a:r>
                <a:rPr lang="en-US" sz="2000"/>
                <a:t>ở nhóm</a:t>
              </a:r>
            </a:p>
          </p:txBody>
        </p:sp>
        <p:pic>
          <p:nvPicPr>
            <p:cNvPr id="19" name="image41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868001" y="949169"/>
              <a:ext cx="892243" cy="415528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1537962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-1" y="4008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552525"/>
                </a:solidFill>
              </a:rPr>
              <a:t>Trò chơi trắc nghiệm</a:t>
            </a:r>
            <a:endParaRPr lang="en-US" sz="2000" b="1">
              <a:solidFill>
                <a:srgbClr val="552525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F2F0A6-F1CF-0111-C5BD-F8733B7B5351}"/>
              </a:ext>
            </a:extLst>
          </p:cNvPr>
          <p:cNvSpPr/>
          <p:nvPr/>
        </p:nvSpPr>
        <p:spPr>
          <a:xfrm>
            <a:off x="446837" y="3209865"/>
            <a:ext cx="4038077" cy="644909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>
                <a:solidFill>
                  <a:schemeClr val="tx1"/>
                </a:solidFill>
              </a:rPr>
              <a:t>A. m là số lẻ</a:t>
            </a:r>
            <a:r>
              <a:rPr lang="fr-FR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B8EB02-8EFF-91C0-A975-61E68A9234DE}"/>
              </a:ext>
            </a:extLst>
          </p:cNvPr>
          <p:cNvSpPr/>
          <p:nvPr/>
        </p:nvSpPr>
        <p:spPr>
          <a:xfrm>
            <a:off x="4691984" y="3209865"/>
            <a:ext cx="4038077" cy="644909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>
                <a:solidFill>
                  <a:schemeClr val="tx1"/>
                </a:solidFill>
              </a:rPr>
              <a:t>B. m là số </a:t>
            </a:r>
            <a:r>
              <a:rPr lang="fr-FR" sz="2000" smtClean="0">
                <a:solidFill>
                  <a:schemeClr val="tx1"/>
                </a:solidFill>
              </a:rPr>
              <a:t>chẵn.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F02CC3-CDDD-9E0B-5AF7-4E3A2AD06CA5}"/>
              </a:ext>
            </a:extLst>
          </p:cNvPr>
          <p:cNvSpPr/>
          <p:nvPr/>
        </p:nvSpPr>
        <p:spPr>
          <a:xfrm>
            <a:off x="446837" y="4049486"/>
            <a:ext cx="4038077" cy="644909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chemeClr val="tx1"/>
                </a:solidFill>
              </a:rPr>
              <a:t>C</a:t>
            </a:r>
            <a:r>
              <a:rPr lang="vi-VN" sz="2000" smtClean="0">
                <a:solidFill>
                  <a:schemeClr val="tx1"/>
                </a:solidFill>
              </a:rPr>
              <a:t>. </a:t>
            </a:r>
            <a:r>
              <a:rPr lang="vi-VN" sz="2000">
                <a:solidFill>
                  <a:schemeClr val="tx1"/>
                </a:solidFill>
              </a:rPr>
              <a:t>m = 15</a:t>
            </a:r>
            <a:r>
              <a:rPr lang="vi-VN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BF237F-1D39-26EB-8C52-BA1687F3CDFC}"/>
              </a:ext>
            </a:extLst>
          </p:cNvPr>
          <p:cNvSpPr/>
          <p:nvPr/>
        </p:nvSpPr>
        <p:spPr>
          <a:xfrm>
            <a:off x="4691984" y="4049486"/>
            <a:ext cx="4038077" cy="644909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tx1"/>
                </a:solidFill>
              </a:rPr>
              <a:t>D. m là số không chia hết cho </a:t>
            </a:r>
            <a:r>
              <a:rPr lang="vi-VN" sz="2000" smtClean="0">
                <a:solidFill>
                  <a:schemeClr val="tx1"/>
                </a:solidFill>
              </a:rPr>
              <a:t>2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E7A210-918B-CD89-B9AB-4209CCA249B2}"/>
              </a:ext>
            </a:extLst>
          </p:cNvPr>
          <p:cNvSpPr/>
          <p:nvPr/>
        </p:nvSpPr>
        <p:spPr>
          <a:xfrm>
            <a:off x="446837" y="3209864"/>
            <a:ext cx="4038077" cy="644909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765F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>
                <a:solidFill>
                  <a:schemeClr val="accent6"/>
                </a:solidFill>
              </a:rPr>
              <a:t>A. m là số lẻ.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8286" y="995699"/>
            <a:ext cx="7091113" cy="1955165"/>
            <a:chOff x="798286" y="995699"/>
            <a:chExt cx="7091113" cy="19551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06DEAF-8EBD-BB2C-86E3-F9D0B9856831}"/>
                </a:ext>
              </a:extLst>
            </p:cNvPr>
            <p:cNvSpPr txBox="1"/>
            <p:nvPr/>
          </p:nvSpPr>
          <p:spPr>
            <a:xfrm>
              <a:off x="798286" y="1047464"/>
              <a:ext cx="377371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/>
                <a:t>Câu 4. </a:t>
              </a:r>
              <a:r>
                <a:rPr lang="en-US" sz="2000"/>
                <a:t>Nếu m có giá trị là 15 thì kết quả của khối lệnh rẽ nhánh sau là</a:t>
              </a:r>
            </a:p>
          </p:txBody>
        </p:sp>
        <p:pic>
          <p:nvPicPr>
            <p:cNvPr id="20" name="image43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960779" y="995699"/>
              <a:ext cx="2928620" cy="1955165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1834843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B4565-CBF5-CE30-D63A-8DCCD48ED114}"/>
              </a:ext>
            </a:extLst>
          </p:cNvPr>
          <p:cNvSpPr txBox="1"/>
          <p:nvPr/>
        </p:nvSpPr>
        <p:spPr>
          <a:xfrm>
            <a:off x="-1" y="400877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mtClean="0">
                <a:solidFill>
                  <a:srgbClr val="552525"/>
                </a:solidFill>
              </a:rPr>
              <a:t>Trò chơi trắc nghiệm</a:t>
            </a:r>
            <a:endParaRPr lang="en-US" sz="2000" b="1">
              <a:solidFill>
                <a:srgbClr val="55252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6DEAF-8EBD-BB2C-86E3-F9D0B9856831}"/>
              </a:ext>
            </a:extLst>
          </p:cNvPr>
          <p:cNvSpPr txBox="1"/>
          <p:nvPr/>
        </p:nvSpPr>
        <p:spPr>
          <a:xfrm>
            <a:off x="-1" y="91175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Câu 5. </a:t>
            </a:r>
            <a:r>
              <a:rPr lang="en-US" sz="2000"/>
              <a:t>Lệnh nào sau đây thể hiện giúp biểu diễn câu </a:t>
            </a:r>
            <a:endParaRPr lang="en-US" sz="2000" smtClean="0"/>
          </a:p>
          <a:p>
            <a:pPr algn="ctr">
              <a:lnSpc>
                <a:spcPct val="150000"/>
              </a:lnSpc>
            </a:pPr>
            <a:r>
              <a:rPr lang="en-US" sz="2000" smtClean="0"/>
              <a:t>“</a:t>
            </a:r>
            <a:r>
              <a:rPr lang="en-US" sz="2000"/>
              <a:t>Con bọ biến mất” </a:t>
            </a:r>
            <a:r>
              <a:rPr lang="en-US" sz="2000" smtClean="0"/>
              <a:t>trong </a:t>
            </a:r>
            <a:r>
              <a:rPr lang="en-US" sz="2000"/>
              <a:t>thuật toán?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7862" y="2102394"/>
            <a:ext cx="3730386" cy="1137256"/>
            <a:chOff x="567862" y="2102394"/>
            <a:chExt cx="3730386" cy="113725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8F2F0A6-F1CF-0111-C5BD-F8733B7B5351}"/>
                </a:ext>
              </a:extLst>
            </p:cNvPr>
            <p:cNvSpPr/>
            <p:nvPr/>
          </p:nvSpPr>
          <p:spPr>
            <a:xfrm>
              <a:off x="567862" y="2102394"/>
              <a:ext cx="3730386" cy="1137256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chemeClr val="tx1"/>
                  </a:solidFill>
                </a:rPr>
                <a:t>A. </a:t>
              </a:r>
            </a:p>
          </p:txBody>
        </p:sp>
        <p:pic>
          <p:nvPicPr>
            <p:cNvPr id="20" name="image7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60008" y="2193449"/>
              <a:ext cx="946409" cy="946409"/>
            </a:xfrm>
            <a:prstGeom prst="rect">
              <a:avLst/>
            </a:prstGeom>
            <a:ln/>
          </p:spPr>
        </p:pic>
      </p:grpSp>
      <p:grpSp>
        <p:nvGrpSpPr>
          <p:cNvPr id="3" name="Group 2"/>
          <p:cNvGrpSpPr/>
          <p:nvPr/>
        </p:nvGrpSpPr>
        <p:grpSpPr>
          <a:xfrm>
            <a:off x="4813009" y="2102394"/>
            <a:ext cx="3730386" cy="1137256"/>
            <a:chOff x="4813009" y="2102394"/>
            <a:chExt cx="3730386" cy="113725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EB8EB02-8EFF-91C0-A975-61E68A9234DE}"/>
                </a:ext>
              </a:extLst>
            </p:cNvPr>
            <p:cNvSpPr/>
            <p:nvPr/>
          </p:nvSpPr>
          <p:spPr>
            <a:xfrm>
              <a:off x="4813009" y="2102394"/>
              <a:ext cx="3730386" cy="1137256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chemeClr val="tx1"/>
                  </a:solidFill>
                </a:rPr>
                <a:t>B.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pic>
          <p:nvPicPr>
            <p:cNvPr id="21" name="image364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294091" y="2210290"/>
              <a:ext cx="993729" cy="946409"/>
            </a:xfrm>
            <a:prstGeom prst="rect">
              <a:avLst/>
            </a:prstGeom>
            <a:ln/>
          </p:spPr>
        </p:pic>
      </p:grpSp>
      <p:grpSp>
        <p:nvGrpSpPr>
          <p:cNvPr id="4" name="Group 3"/>
          <p:cNvGrpSpPr/>
          <p:nvPr/>
        </p:nvGrpSpPr>
        <p:grpSpPr>
          <a:xfrm>
            <a:off x="567862" y="3439576"/>
            <a:ext cx="3730386" cy="1137256"/>
            <a:chOff x="567862" y="3439576"/>
            <a:chExt cx="3730386" cy="113725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4F02CC3-CDDD-9E0B-5AF7-4E3A2AD06CA5}"/>
                </a:ext>
              </a:extLst>
            </p:cNvPr>
            <p:cNvSpPr/>
            <p:nvPr/>
          </p:nvSpPr>
          <p:spPr>
            <a:xfrm>
              <a:off x="567862" y="3439576"/>
              <a:ext cx="3730386" cy="1137256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 smtClean="0">
                  <a:solidFill>
                    <a:schemeClr val="tx1"/>
                  </a:solidFill>
                </a:rPr>
                <a:t>C.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pic>
          <p:nvPicPr>
            <p:cNvPr id="22" name="image403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60008" y="3560339"/>
              <a:ext cx="1624670" cy="899089"/>
            </a:xfrm>
            <a:prstGeom prst="rect">
              <a:avLst/>
            </a:prstGeom>
            <a:ln/>
          </p:spPr>
        </p:pic>
      </p:grpSp>
      <p:grpSp>
        <p:nvGrpSpPr>
          <p:cNvPr id="5" name="Group 4"/>
          <p:cNvGrpSpPr/>
          <p:nvPr/>
        </p:nvGrpSpPr>
        <p:grpSpPr>
          <a:xfrm>
            <a:off x="4813009" y="3439576"/>
            <a:ext cx="3730386" cy="1137256"/>
            <a:chOff x="4813009" y="3439576"/>
            <a:chExt cx="3730386" cy="113725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5BF237F-1D39-26EB-8C52-BA1687F3CDFC}"/>
                </a:ext>
              </a:extLst>
            </p:cNvPr>
            <p:cNvSpPr/>
            <p:nvPr/>
          </p:nvSpPr>
          <p:spPr>
            <a:xfrm>
              <a:off x="4813009" y="3439576"/>
              <a:ext cx="3730386" cy="1137256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chemeClr val="tx1"/>
                  </a:solidFill>
                </a:rPr>
                <a:t>D.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pic>
          <p:nvPicPr>
            <p:cNvPr id="23" name="image57.png"/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294091" y="3533991"/>
              <a:ext cx="1766631" cy="962183"/>
            </a:xfrm>
            <a:prstGeom prst="rect">
              <a:avLst/>
            </a:prstGeom>
            <a:ln/>
          </p:spPr>
        </p:pic>
      </p:grpSp>
      <p:grpSp>
        <p:nvGrpSpPr>
          <p:cNvPr id="24" name="Group 23"/>
          <p:cNvGrpSpPr/>
          <p:nvPr/>
        </p:nvGrpSpPr>
        <p:grpSpPr>
          <a:xfrm>
            <a:off x="4813009" y="2102394"/>
            <a:ext cx="3730386" cy="1137256"/>
            <a:chOff x="4813009" y="2102394"/>
            <a:chExt cx="3730386" cy="113725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EB8EB02-8EFF-91C0-A975-61E68A9234DE}"/>
                </a:ext>
              </a:extLst>
            </p:cNvPr>
            <p:cNvSpPr/>
            <p:nvPr/>
          </p:nvSpPr>
          <p:spPr>
            <a:xfrm>
              <a:off x="4813009" y="2102394"/>
              <a:ext cx="3730386" cy="1137256"/>
            </a:xfrm>
            <a:prstGeom prst="roundRect">
              <a:avLst/>
            </a:prstGeom>
            <a:solidFill>
              <a:srgbClr val="765F40"/>
            </a:solidFill>
            <a:ln w="28575">
              <a:solidFill>
                <a:srgbClr val="765F4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chemeClr val="accent6"/>
                  </a:solidFill>
                </a:rPr>
                <a:t>B. </a:t>
              </a:r>
              <a:endParaRPr lang="en-US" sz="2000">
                <a:solidFill>
                  <a:schemeClr val="accent6"/>
                </a:solidFill>
              </a:endParaRPr>
            </a:p>
          </p:txBody>
        </p:sp>
        <p:pic>
          <p:nvPicPr>
            <p:cNvPr id="26" name="image364.png"/>
            <p:cNvPicPr/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294091" y="2210290"/>
              <a:ext cx="993729" cy="946409"/>
            </a:xfrm>
            <a:prstGeom prst="rect">
              <a:avLst/>
            </a:prstGeom>
            <a:ln/>
          </p:spPr>
        </p:pic>
      </p:grpSp>
    </p:spTree>
    <p:extLst>
      <p:ext uri="{BB962C8B-B14F-4D97-AF65-F5344CB8AC3E}">
        <p14:creationId xmlns:p14="http://schemas.microsoft.com/office/powerpoint/2010/main" val="88260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5972" y="1563317"/>
            <a:ext cx="4630056" cy="2765916"/>
            <a:chOff x="1146629" y="1359914"/>
            <a:chExt cx="4630056" cy="2765916"/>
          </a:xfrm>
        </p:grpSpPr>
        <p:sp>
          <p:nvSpPr>
            <p:cNvPr id="4" name="TextBox 9"/>
            <p:cNvSpPr txBox="1"/>
            <p:nvPr/>
          </p:nvSpPr>
          <p:spPr>
            <a:xfrm>
              <a:off x="1146629" y="1359914"/>
              <a:ext cx="4630056" cy="2051506"/>
            </a:xfrm>
            <a:prstGeom prst="roundRect">
              <a:avLst>
                <a:gd name="adj" fmla="val 10709"/>
              </a:avLst>
            </a:prstGeom>
            <a:solidFill>
              <a:schemeClr val="accent6"/>
            </a:solidFill>
            <a:ln w="19050">
              <a:solidFill>
                <a:srgbClr val="C00000"/>
              </a:solidFill>
              <a:prstDash val="lgDash"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Với mô tả thuật toán giải phương trình bậc nhất ax + b = 0 ở mục Khởi động, em hãy tạo chương trình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 thể hiện thuật toán đó.</a:t>
              </a:r>
            </a:p>
          </p:txBody>
        </p:sp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1540">
              <a:off x="4547694" y="3012769"/>
              <a:ext cx="785635" cy="111306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01" y="1563407"/>
            <a:ext cx="2905712" cy="2442536"/>
          </a:xfrm>
          <a:prstGeom prst="rect">
            <a:avLst/>
          </a:prstGeom>
        </p:spPr>
      </p:pic>
      <p:sp>
        <p:nvSpPr>
          <p:cNvPr id="12" name="Google Shape;458;p45"/>
          <p:cNvSpPr txBox="1">
            <a:spLocks/>
          </p:cNvSpPr>
          <p:nvPr/>
        </p:nvSpPr>
        <p:spPr>
          <a:xfrm>
            <a:off x="0" y="301590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smtClean="0"/>
              <a:t>VẬN DỤNG</a:t>
            </a:r>
            <a:endParaRPr lang="en-US" sz="3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301590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smtClean="0"/>
              <a:t>VẬN DỤNG</a:t>
            </a:r>
            <a:endParaRPr lang="en-US" sz="360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5972" y="1563317"/>
            <a:ext cx="4630056" cy="2765916"/>
            <a:chOff x="1146629" y="1359914"/>
            <a:chExt cx="4630056" cy="2765916"/>
          </a:xfrm>
        </p:grpSpPr>
        <p:sp>
          <p:nvSpPr>
            <p:cNvPr id="4" name="TextBox 9"/>
            <p:cNvSpPr txBox="1"/>
            <p:nvPr/>
          </p:nvSpPr>
          <p:spPr>
            <a:xfrm>
              <a:off x="1146629" y="1359914"/>
              <a:ext cx="4630056" cy="2051506"/>
            </a:xfrm>
            <a:prstGeom prst="roundRect">
              <a:avLst>
                <a:gd name="adj" fmla="val 10709"/>
              </a:avLst>
            </a:prstGeom>
            <a:solidFill>
              <a:schemeClr val="accent6"/>
            </a:solidFill>
            <a:ln w="19050">
              <a:solidFill>
                <a:srgbClr val="C00000"/>
              </a:solidFill>
              <a:prstDash val="lgDash"/>
            </a:ln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Với mô tả thuật toán giải phương trình bậc nhất ax + b = 0 ở mục Khởi động, em hãy tạo chương trình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 thể hiện thuật toán đó.</a:t>
              </a:r>
            </a:p>
          </p:txBody>
        </p:sp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1540">
              <a:off x="4547694" y="3012769"/>
              <a:ext cx="785635" cy="111306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311404" y="896677"/>
            <a:ext cx="1512321" cy="500322"/>
            <a:chOff x="316479" y="403580"/>
            <a:chExt cx="1512321" cy="5003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6B4565-CBF5-CE30-D63A-8DCCD48ED114}"/>
                </a:ext>
              </a:extLst>
            </p:cNvPr>
            <p:cNvSpPr txBox="1"/>
            <p:nvPr/>
          </p:nvSpPr>
          <p:spPr>
            <a:xfrm>
              <a:off x="839636" y="407110"/>
              <a:ext cx="9891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u="sng">
                  <a:solidFill>
                    <a:srgbClr val="C00000"/>
                  </a:solidFill>
                </a:rPr>
                <a:t>Gợi </a:t>
              </a:r>
              <a:r>
                <a:rPr lang="en-US" sz="2000" b="1" u="sng" smtClean="0">
                  <a:solidFill>
                    <a:srgbClr val="C00000"/>
                  </a:solidFill>
                </a:rPr>
                <a:t>ý: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13" name="Picture 12" descr="Clip Art Take Note - Note Taking Png, Transparent Png , Transparent Png  Image - PNGitem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79" y="403580"/>
              <a:ext cx="576414" cy="50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65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987651" y="1513719"/>
            <a:ext cx="2305611" cy="31487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8396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532931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smtClean="0"/>
              <a:t>HƯỚNG DẪN VỀ NHÀ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40" name="Google Shape;8818;p41"/>
          <p:cNvSpPr txBox="1">
            <a:spLocks/>
          </p:cNvSpPr>
          <p:nvPr/>
        </p:nvSpPr>
        <p:spPr>
          <a:xfrm>
            <a:off x="859581" y="2532359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400" b="1" smtClean="0">
                <a:solidFill>
                  <a:schemeClr val="accent6"/>
                </a:solidFill>
              </a:rPr>
              <a:t>02</a:t>
            </a:r>
            <a:endParaRPr lang="en" sz="2400" b="1">
              <a:solidFill>
                <a:schemeClr val="accent6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80088" y="2532359"/>
            <a:ext cx="66236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/>
              <a:t>Đọc </a:t>
            </a:r>
            <a:r>
              <a:rPr lang="en-US" sz="2000" b="1" smtClean="0">
                <a:solidFill>
                  <a:srgbClr val="0070C0"/>
                </a:solidFill>
              </a:rPr>
              <a:t>Bài </a:t>
            </a:r>
            <a:r>
              <a:rPr lang="en-US" sz="2000" b="1">
                <a:solidFill>
                  <a:srgbClr val="0070C0"/>
                </a:solidFill>
              </a:rPr>
              <a:t>đọc thêm. </a:t>
            </a:r>
            <a:r>
              <a:rPr lang="en-US" sz="2000" b="1" i="1">
                <a:solidFill>
                  <a:srgbClr val="B06900"/>
                </a:solidFill>
              </a:rPr>
              <a:t>Sử dụng My blocks </a:t>
            </a:r>
            <a:r>
              <a:rPr lang="en-US" sz="2000"/>
              <a:t>tr</a:t>
            </a:r>
            <a:r>
              <a:rPr lang="en-US" sz="2000" smtClean="0"/>
              <a:t>. 95 </a:t>
            </a:r>
            <a:r>
              <a:rPr lang="en-US" sz="2000"/>
              <a:t>SGK.</a:t>
            </a:r>
          </a:p>
        </p:txBody>
      </p:sp>
      <p:sp>
        <p:nvSpPr>
          <p:cNvPr id="43" name="Google Shape;8818;p41"/>
          <p:cNvSpPr txBox="1">
            <a:spLocks/>
          </p:cNvSpPr>
          <p:nvPr/>
        </p:nvSpPr>
        <p:spPr>
          <a:xfrm>
            <a:off x="859581" y="3580045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400" b="1" smtClean="0">
                <a:solidFill>
                  <a:schemeClr val="accent6"/>
                </a:solidFill>
              </a:rPr>
              <a:t>03</a:t>
            </a:r>
            <a:endParaRPr lang="en" sz="2400" b="1">
              <a:solidFill>
                <a:schemeClr val="accent6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80088" y="3408922"/>
            <a:ext cx="662368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smtClean="0"/>
              <a:t>Đọc </a:t>
            </a:r>
            <a:r>
              <a:rPr lang="vi-VN" sz="2000"/>
              <a:t>và tìm hiểu trước </a:t>
            </a:r>
            <a:r>
              <a:rPr lang="vi-VN" sz="2000" b="1" i="1">
                <a:solidFill>
                  <a:srgbClr val="C00000"/>
                </a:solidFill>
              </a:rPr>
              <a:t>Bài 5: Thể hiện cấu trúc lặp trong chương trình</a:t>
            </a:r>
            <a:r>
              <a:rPr lang="vi-VN" sz="2000"/>
              <a:t>.</a:t>
            </a:r>
            <a:endParaRPr lang="en-US" sz="2000" b="1"/>
          </a:p>
        </p:txBody>
      </p:sp>
      <p:sp>
        <p:nvSpPr>
          <p:cNvPr id="46" name="Google Shape;8818;p41"/>
          <p:cNvSpPr txBox="1">
            <a:spLocks/>
          </p:cNvSpPr>
          <p:nvPr/>
        </p:nvSpPr>
        <p:spPr>
          <a:xfrm>
            <a:off x="859581" y="1541675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400" b="1" smtClean="0">
                <a:solidFill>
                  <a:schemeClr val="accent6"/>
                </a:solidFill>
              </a:rPr>
              <a:t>01</a:t>
            </a:r>
            <a:endParaRPr lang="en" sz="2400" b="1">
              <a:solidFill>
                <a:schemeClr val="accent6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80089" y="1541675"/>
            <a:ext cx="324547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/>
              <a:t>Ôn </a:t>
            </a:r>
            <a:r>
              <a:rPr lang="en-US" sz="2000"/>
              <a:t>lại kiến thức đã học.</a:t>
            </a:r>
          </a:p>
        </p:txBody>
      </p:sp>
    </p:spTree>
    <p:extLst>
      <p:ext uri="{BB962C8B-B14F-4D97-AF65-F5344CB8AC3E}">
        <p14:creationId xmlns:p14="http://schemas.microsoft.com/office/powerpoint/2010/main" val="120233785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3" grpId="0" animBg="1"/>
      <p:bldP spid="44" grpId="0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420913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smtClean="0"/>
              <a:t>KHỞI ĐỘNG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7409" y="1386465"/>
            <a:ext cx="5910991" cy="2784187"/>
          </a:xfrm>
          <a:prstGeom prst="roundRect">
            <a:avLst>
              <a:gd name="adj" fmla="val 9637"/>
            </a:avLst>
          </a:prstGeom>
          <a:solidFill>
            <a:srgbClr val="FFFFAF"/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Giải phương trình: ax + b = 0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Nếu a ≠ 0 ⇨ x = –b/a.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Nếu a = 0:</a:t>
            </a:r>
          </a:p>
          <a:p>
            <a:pPr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◦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= 0 ⇨ Phương trình có vô số nghiệm,</a:t>
            </a:r>
          </a:p>
          <a:p>
            <a:pPr algn="just">
              <a:lnSpc>
                <a:spcPct val="150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◦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≠ ⇨ Phương trình vô nghiệm.</a:t>
            </a:r>
          </a:p>
          <a:p>
            <a:pPr algn="just">
              <a:lnSpc>
                <a:spcPct val="150000"/>
              </a:lnSpc>
            </a:pPr>
            <a:r>
              <a:rPr lang="en-US" sz="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r="23391"/>
          <a:stretch/>
        </p:blipFill>
        <p:spPr>
          <a:xfrm>
            <a:off x="6222999" y="1016000"/>
            <a:ext cx="2859818" cy="33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9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58;p45"/>
          <p:cNvSpPr txBox="1">
            <a:spLocks/>
          </p:cNvSpPr>
          <p:nvPr/>
        </p:nvSpPr>
        <p:spPr>
          <a:xfrm>
            <a:off x="1" y="1134935"/>
            <a:ext cx="9144000" cy="19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4000"/>
              <a:t>BÀI HỌC KẾT THÚC, </a:t>
            </a:r>
            <a:br>
              <a:rPr lang="en-US" sz="4000"/>
            </a:br>
            <a:r>
              <a:rPr lang="en-US" sz="4000"/>
              <a:t>TẠM BIỆT VÀ HẸN GẶP LẠI!</a:t>
            </a:r>
            <a:endParaRPr lang="en-US" sz="4000">
              <a:solidFill>
                <a:schemeClr val="accent1"/>
              </a:solidFill>
            </a:endParaRPr>
          </a:p>
        </p:txBody>
      </p:sp>
      <p:sp>
        <p:nvSpPr>
          <p:cNvPr id="3" name="Google Shape;456;p45"/>
          <p:cNvSpPr/>
          <p:nvPr/>
        </p:nvSpPr>
        <p:spPr>
          <a:xfrm>
            <a:off x="2426985" y="3273652"/>
            <a:ext cx="4290031" cy="475989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28575"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b="1">
                <a:solidFill>
                  <a:schemeClr val="accent6"/>
                </a:solidFill>
              </a:rPr>
              <a:t>Các em còn câu hỏi nào không?</a:t>
            </a:r>
          </a:p>
        </p:txBody>
      </p:sp>
    </p:spTree>
    <p:extLst>
      <p:ext uri="{BB962C8B-B14F-4D97-AF65-F5344CB8AC3E}">
        <p14:creationId xmlns:p14="http://schemas.microsoft.com/office/powerpoint/2010/main" val="297424287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35619" y="420132"/>
            <a:ext cx="2411210" cy="3049485"/>
          </a:xfrm>
          <a:prstGeom prst="roundRect">
            <a:avLst>
              <a:gd name="adj" fmla="val 7186"/>
            </a:avLst>
          </a:prstGeom>
          <a:solidFill>
            <a:srgbClr val="FFFFAF"/>
          </a:solidFill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Mô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tả liệt kê các bước (theo mẫu mô tả cấu trúc rẽ nhánh đã giới thiệu ở lớp 6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vi-VN" sz="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99498"/>
              </p:ext>
            </p:extLst>
          </p:nvPr>
        </p:nvGraphicFramePr>
        <p:xfrm>
          <a:off x="2893786" y="415208"/>
          <a:ext cx="5943600" cy="4366260"/>
        </p:xfrm>
        <a:graphic>
          <a:graphicData uri="http://schemas.openxmlformats.org/drawingml/2006/table">
            <a:tbl>
              <a:tblPr>
                <a:tableStyleId>{E58AD636-8222-429B-AD39-21D16496E58E}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395242973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</a:rPr>
                        <a:t>Bước 1. </a:t>
                      </a:r>
                      <a:r>
                        <a:rPr lang="vi-VN" sz="1800">
                          <a:effectLst/>
                        </a:rPr>
                        <a:t>Nhập hệ số a, b.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865" marR="62865" marT="6286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1898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>
                          <a:effectLst/>
                        </a:rPr>
                        <a:t>Bước 2. Nếu</a:t>
                      </a:r>
                      <a:r>
                        <a:rPr lang="vi-VN" sz="1800">
                          <a:effectLst/>
                        </a:rPr>
                        <a:t> (a ≠ 0):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                     Thông báo nghiệm duy nhất là –b/a.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            </a:t>
                      </a:r>
                      <a:r>
                        <a:rPr lang="vi-VN" sz="1800" b="1">
                          <a:effectLst/>
                        </a:rPr>
                        <a:t>Trái lại: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                   </a:t>
                      </a:r>
                      <a:r>
                        <a:rPr lang="vi-VN" sz="1800" b="1">
                          <a:effectLst/>
                        </a:rPr>
                        <a:t>Nếu</a:t>
                      </a:r>
                      <a:r>
                        <a:rPr lang="vi-VN" sz="1800">
                          <a:effectLst/>
                        </a:rPr>
                        <a:t> b = 0: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                           Thông báo vô số nghiệm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                   </a:t>
                      </a:r>
                      <a:r>
                        <a:rPr lang="vi-VN" sz="1800" b="1">
                          <a:effectLst/>
                        </a:rPr>
                        <a:t>Trái lại: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                          Thông báo phương trình vô nghiệm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                   </a:t>
                      </a:r>
                      <a:r>
                        <a:rPr lang="vi-VN" sz="1800" b="1">
                          <a:effectLst/>
                        </a:rPr>
                        <a:t>Hết nhánh</a:t>
                      </a:r>
                      <a:endParaRPr lang="en-US" sz="1800" b="1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</a:rPr>
                        <a:t>             </a:t>
                      </a:r>
                      <a:r>
                        <a:rPr lang="vi-VN" sz="1800" b="1">
                          <a:effectLst/>
                        </a:rPr>
                        <a:t>Hết nhánh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2865" marR="62865" marT="6286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4806"/>
                  </a:ext>
                </a:extLst>
              </a:tr>
            </a:tbl>
          </a:graphicData>
        </a:graphic>
      </p:graphicFrame>
      <p:pic>
        <p:nvPicPr>
          <p:cNvPr id="13" name="Picture 14" descr="https://static.vecteezy.com/system/resources/previews/007/036/626/original/computer-with-coffee-cartoon-icon-illustration-technology-food-and-drink-icon-concept-isolated-premium-flat-cartoon-style-vect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ED4"/>
              </a:clrFrom>
              <a:clrTo>
                <a:srgbClr val="F7FE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1" y="3272165"/>
            <a:ext cx="1801838" cy="18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36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99;p48"/>
          <p:cNvSpPr txBox="1">
            <a:spLocks/>
          </p:cNvSpPr>
          <p:nvPr/>
        </p:nvSpPr>
        <p:spPr>
          <a:xfrm>
            <a:off x="0" y="1697182"/>
            <a:ext cx="9144000" cy="169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4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rgbClr val="191919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800" b="1">
                <a:solidFill>
                  <a:schemeClr val="tx1"/>
                </a:solidFill>
              </a:rPr>
              <a:t>BÀI 4: THỂ HIỆN </a:t>
            </a:r>
            <a:endParaRPr lang="en-US" sz="4800" b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800" b="1" smtClean="0">
                <a:solidFill>
                  <a:schemeClr val="tx1"/>
                </a:solidFill>
              </a:rPr>
              <a:t>CẤU TRÚC</a:t>
            </a:r>
            <a:r>
              <a:rPr lang="en-US" sz="4800" b="1" smtClean="0">
                <a:solidFill>
                  <a:schemeClr val="tx1"/>
                </a:solidFill>
              </a:rPr>
              <a:t> </a:t>
            </a:r>
            <a:r>
              <a:rPr lang="vi-VN" sz="4800" b="1" smtClean="0">
                <a:solidFill>
                  <a:schemeClr val="tx1"/>
                </a:solidFill>
              </a:rPr>
              <a:t>RẼ NHÁNH</a:t>
            </a:r>
            <a:endParaRPr lang="en-US" sz="4800" b="1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800" b="1" smtClean="0">
                <a:solidFill>
                  <a:schemeClr val="tx1"/>
                </a:solidFill>
              </a:rPr>
              <a:t>TRONG </a:t>
            </a:r>
            <a:r>
              <a:rPr lang="vi-VN" sz="4800" b="1">
                <a:solidFill>
                  <a:schemeClr val="tx1"/>
                </a:solidFill>
              </a:rPr>
              <a:t>CHƯƠNG TRÌNH</a:t>
            </a:r>
            <a:endParaRPr lang="en-US" sz="48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58;p45"/>
          <p:cNvSpPr txBox="1">
            <a:spLocks/>
          </p:cNvSpPr>
          <p:nvPr/>
        </p:nvSpPr>
        <p:spPr>
          <a:xfrm>
            <a:off x="0" y="419635"/>
            <a:ext cx="9144000" cy="59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5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Gentium Plus"/>
                <a:cs typeface="Arial" panose="020B0604020202020204" pitchFamily="34" charset="0"/>
                <a:sym typeface="Gentium P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ntium Plus"/>
              <a:buNone/>
              <a:defRPr sz="3600" b="1" i="0" u="none" strike="noStrike" cap="none">
                <a:solidFill>
                  <a:schemeClr val="dk1"/>
                </a:solidFill>
                <a:latin typeface="Gentium Plus"/>
                <a:ea typeface="Gentium Plus"/>
                <a:cs typeface="Gentium Plus"/>
                <a:sym typeface="Gentium Plus"/>
              </a:defRPr>
            </a:lvl9pPr>
          </a:lstStyle>
          <a:p>
            <a:pPr algn="ctr">
              <a:lnSpc>
                <a:spcPct val="150000"/>
              </a:lnSpc>
              <a:buSzPts val="1100"/>
            </a:pPr>
            <a:r>
              <a:rPr lang="en-US" sz="3600" smtClean="0"/>
              <a:t>NỘI DUNG BÀI HỌC</a:t>
            </a: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49" name="Google Shape;8818;p41"/>
          <p:cNvSpPr txBox="1">
            <a:spLocks/>
          </p:cNvSpPr>
          <p:nvPr/>
        </p:nvSpPr>
        <p:spPr>
          <a:xfrm>
            <a:off x="881353" y="2439295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600" b="1" smtClean="0">
                <a:solidFill>
                  <a:schemeClr val="accent6"/>
                </a:solidFill>
              </a:rPr>
              <a:t>02</a:t>
            </a:r>
            <a:endParaRPr lang="en" sz="2600" b="1">
              <a:solidFill>
                <a:schemeClr val="accent6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01860" y="2439295"/>
            <a:ext cx="5229131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smtClean="0"/>
              <a:t>Thực hành</a:t>
            </a:r>
            <a:endParaRPr lang="en-US" sz="2600" b="1"/>
          </a:p>
        </p:txBody>
      </p:sp>
      <p:sp>
        <p:nvSpPr>
          <p:cNvPr id="51" name="Google Shape;8818;p41"/>
          <p:cNvSpPr txBox="1">
            <a:spLocks/>
          </p:cNvSpPr>
          <p:nvPr/>
        </p:nvSpPr>
        <p:spPr>
          <a:xfrm>
            <a:off x="881353" y="1322610"/>
            <a:ext cx="691874" cy="7404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Poppins Black"/>
                <a:cs typeface="Arial" panose="020B0604020202020204" pitchFamily="34" charset="0"/>
                <a:sym typeface="Poppins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Black"/>
              <a:buNone/>
              <a:defRPr sz="6000" b="0" i="0" u="none" strike="noStrike" cap="non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sz="2600" b="1" smtClean="0">
                <a:solidFill>
                  <a:schemeClr val="accent6"/>
                </a:solidFill>
              </a:rPr>
              <a:t>01</a:t>
            </a:r>
            <a:endParaRPr lang="en" sz="2600" b="1">
              <a:solidFill>
                <a:schemeClr val="accent6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01860" y="1322610"/>
            <a:ext cx="696113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smtClean="0"/>
              <a:t>Thể hiện cấu trúc rẽ nhánh trong Scratch</a:t>
            </a:r>
            <a:endParaRPr lang="en-US" sz="26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9883"/>
            <a:ext cx="3955143" cy="30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98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8"/>
          <p:cNvSpPr txBox="1">
            <a:spLocks noGrp="1"/>
          </p:cNvSpPr>
          <p:nvPr>
            <p:ph type="title"/>
          </p:nvPr>
        </p:nvSpPr>
        <p:spPr>
          <a:xfrm>
            <a:off x="964425" y="2196474"/>
            <a:ext cx="7263900" cy="1727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/>
              <a:t>Thể hiện cấu trúc rẽ nhánh trong Scratch</a:t>
            </a:r>
          </a:p>
        </p:txBody>
      </p:sp>
      <p:sp>
        <p:nvSpPr>
          <p:cNvPr id="1219" name="Google Shape;1219;p48"/>
          <p:cNvSpPr txBox="1">
            <a:spLocks noGrp="1"/>
          </p:cNvSpPr>
          <p:nvPr>
            <p:ph type="title" idx="2"/>
          </p:nvPr>
        </p:nvSpPr>
        <p:spPr>
          <a:xfrm>
            <a:off x="3770325" y="1166275"/>
            <a:ext cx="16521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smtClean="0"/>
              <a:t>01</a:t>
            </a:r>
            <a:endParaRPr sz="5000"/>
          </a:p>
        </p:txBody>
      </p:sp>
      <p:grpSp>
        <p:nvGrpSpPr>
          <p:cNvPr id="6" name="Group 5"/>
          <p:cNvGrpSpPr/>
          <p:nvPr/>
        </p:nvGrpSpPr>
        <p:grpSpPr>
          <a:xfrm>
            <a:off x="520752" y="860307"/>
            <a:ext cx="779084" cy="697546"/>
            <a:chOff x="520752" y="860307"/>
            <a:chExt cx="779084" cy="6975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63" r="58485"/>
            <a:stretch/>
          </p:blipFill>
          <p:spPr>
            <a:xfrm rot="20634755">
              <a:off x="520752" y="860307"/>
              <a:ext cx="779084" cy="69754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329691">
              <a:off x="807058" y="951438"/>
              <a:ext cx="204529" cy="19842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220990" y="3341263"/>
            <a:ext cx="1511847" cy="982028"/>
            <a:chOff x="7220990" y="3341263"/>
            <a:chExt cx="1511847" cy="9820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77" t="52963"/>
            <a:stretch/>
          </p:blipFill>
          <p:spPr>
            <a:xfrm>
              <a:off x="7220990" y="3341263"/>
              <a:ext cx="1511847" cy="9820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77879">
              <a:off x="7255170" y="3666430"/>
              <a:ext cx="439749" cy="26783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226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1209" y="389176"/>
            <a:ext cx="8521582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gôn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ngữ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phải cung cấp lệnh để thể hiện được cấu trúc rẽ nhánh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Ngôn ngữ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có hai khối lệnh thể hiện cấu trúc rẽ nhánh trong thuật toán:</a:t>
            </a:r>
          </a:p>
        </p:txBody>
      </p:sp>
      <p:pic>
        <p:nvPicPr>
          <p:cNvPr id="10" name="image1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31257" y="2474294"/>
            <a:ext cx="2120164" cy="1533842"/>
          </a:xfrm>
          <a:prstGeom prst="rect">
            <a:avLst/>
          </a:prstGeom>
          <a:ln/>
        </p:spPr>
      </p:pic>
      <p:pic>
        <p:nvPicPr>
          <p:cNvPr id="12" name="image229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17029" y="2097496"/>
            <a:ext cx="2176195" cy="2206211"/>
          </a:xfrm>
          <a:prstGeom prst="rect">
            <a:avLst/>
          </a:prstGeom>
          <a:ln/>
        </p:spPr>
      </p:pic>
      <p:sp>
        <p:nvSpPr>
          <p:cNvPr id="11" name="Rounded Rectangular Callout 10"/>
          <p:cNvSpPr/>
          <p:nvPr/>
        </p:nvSpPr>
        <p:spPr>
          <a:xfrm>
            <a:off x="429648" y="4150597"/>
            <a:ext cx="3563322" cy="575165"/>
          </a:xfrm>
          <a:prstGeom prst="wedgeRoundRectCallout">
            <a:avLst>
              <a:gd name="adj1" fmla="val 938"/>
              <a:gd name="adj2" fmla="val -121968"/>
              <a:gd name="adj3" fmla="val 16667"/>
            </a:avLst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Arial (Body)"/>
              </a:rPr>
              <a:t>Khối lệnh rẽ nhánh </a:t>
            </a:r>
            <a:r>
              <a:rPr lang="en-US" sz="2000" smtClean="0">
                <a:solidFill>
                  <a:srgbClr val="000000"/>
                </a:solidFill>
                <a:latin typeface="Arial (Body)"/>
              </a:rPr>
              <a:t>khuyết</a:t>
            </a:r>
            <a:endParaRPr lang="en-US" sz="2000">
              <a:solidFill>
                <a:srgbClr val="000000"/>
              </a:solidFill>
              <a:latin typeface="Arial (Body)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493544" y="4150596"/>
            <a:ext cx="3225216" cy="575165"/>
          </a:xfrm>
          <a:prstGeom prst="wedgeRoundRectCallout">
            <a:avLst>
              <a:gd name="adj1" fmla="val -31343"/>
              <a:gd name="adj2" fmla="val -145447"/>
              <a:gd name="adj3" fmla="val 16667"/>
            </a:avLst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Arial (Body)"/>
              </a:rPr>
              <a:t>Khối lệnh rẽ nhánh đầy đủ</a:t>
            </a:r>
          </a:p>
        </p:txBody>
      </p:sp>
    </p:spTree>
    <p:extLst>
      <p:ext uri="{BB962C8B-B14F-4D97-AF65-F5344CB8AC3E}">
        <p14:creationId xmlns:p14="http://schemas.microsoft.com/office/powerpoint/2010/main" val="407530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9657" y="231480"/>
            <a:ext cx="8824686" cy="4645070"/>
          </a:xfrm>
          <a:prstGeom prst="roundRect">
            <a:avLst>
              <a:gd name="adj" fmla="val 5364"/>
            </a:avLst>
          </a:prstGeom>
          <a:ln w="12700">
            <a:solidFill>
              <a:srgbClr val="9E7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1209" y="389176"/>
            <a:ext cx="8521582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Điều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kiện rẽ nhánh luôn là một biểu thức logic.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70928" r="40659" b="1369"/>
          <a:stretch/>
        </p:blipFill>
        <p:spPr>
          <a:xfrm>
            <a:off x="5016658" y="1100870"/>
            <a:ext cx="3819664" cy="20425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38154" r="23463" b="30523"/>
          <a:stretch/>
        </p:blipFill>
        <p:spPr>
          <a:xfrm>
            <a:off x="311209" y="1100870"/>
            <a:ext cx="4567212" cy="2309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71" y="3143392"/>
            <a:ext cx="3465461" cy="20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52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edia Literacy and Critical Thinking - German - Foreign Language - 9th grade by Slidesgo">
  <a:themeElements>
    <a:clrScheme name="Simple Light">
      <a:dk1>
        <a:srgbClr val="332A03"/>
      </a:dk1>
      <a:lt1>
        <a:srgbClr val="F7F4E7"/>
      </a:lt1>
      <a:dk2>
        <a:srgbClr val="E2AE74"/>
      </a:dk2>
      <a:lt2>
        <a:srgbClr val="9E7F5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A0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1259</Words>
  <Application>Microsoft Office PowerPoint</Application>
  <PresentationFormat>On-screen Show (16:9)</PresentationFormat>
  <Paragraphs>142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Nunito Light</vt:lpstr>
      <vt:lpstr>Wingdings</vt:lpstr>
      <vt:lpstr>Work Sans</vt:lpstr>
      <vt:lpstr>Poppins Black</vt:lpstr>
      <vt:lpstr>Calibri</vt:lpstr>
      <vt:lpstr>Arial (Body)</vt:lpstr>
      <vt:lpstr>Lato</vt:lpstr>
      <vt:lpstr>Arial</vt:lpstr>
      <vt:lpstr>Gentium Plus</vt:lpstr>
      <vt:lpstr>Media Literacy and Critical Thinking - German - Foreign Language - 9th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hiện cấu trúc rẽ nhánh trong Scratch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Literacy and Critical Thinking - German - Foreign Language</dc:title>
  <dc:creator>Acer</dc:creator>
  <cp:lastModifiedBy>Acer</cp:lastModifiedBy>
  <cp:revision>89</cp:revision>
  <dcterms:modified xsi:type="dcterms:W3CDTF">2023-12-26T07:52:54Z</dcterms:modified>
</cp:coreProperties>
</file>